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Lst>
  <p:sldSz cx="18288000" cy="10287000"/>
  <p:notesSz cx="6858000" cy="9144000"/>
  <p:embeddedFontLst>
    <p:embeddedFont>
      <p:font typeface="Arial" charset="1" panose="020B0502020202020204"/>
      <p:regular r:id="rId82"/>
    </p:embeddedFont>
    <p:embeddedFont>
      <p:font typeface="Arial Bold" charset="1" panose="020B0802020202020204"/>
      <p:regular r:id="rId83"/>
    </p:embeddedFont>
    <p:embeddedFont>
      <p:font typeface="Daydream" charset="1" panose="00000000000000000000"/>
      <p:regular r:id="rId84"/>
    </p:embeddedFont>
    <p:embeddedFont>
      <p:font typeface="Old Standard Bold" charset="1" panose="02040503050505020303"/>
      <p:regular r:id="rId85"/>
    </p:embeddedFont>
    <p:embeddedFont>
      <p:font typeface="Questrial" charset="1" panose="02000000000000000000"/>
      <p:regular r:id="rId86"/>
    </p:embeddedFont>
    <p:embeddedFont>
      <p:font typeface="Raleway Bold" charset="1" panose="020B0803030101060003"/>
      <p:regular r:id="rId87"/>
    </p:embeddedFont>
    <p:embeddedFont>
      <p:font typeface="Raleway" charset="1" panose="020B0503030101060003"/>
      <p:regular r:id="rId88"/>
    </p:embeddedFont>
    <p:embeddedFont>
      <p:font typeface="Open Sans Bold" charset="1" panose="020B0806030504020204"/>
      <p:regular r:id="rId89"/>
    </p:embeddedFont>
    <p:embeddedFont>
      <p:font typeface="Open Sans" charset="1" panose="020B0606030504020204"/>
      <p:regular r:id="rId90"/>
    </p:embeddedFont>
    <p:embeddedFont>
      <p:font typeface="Arial Italics" charset="1" panose="020B0502020202090204"/>
      <p:regular r:id="rId91"/>
    </p:embeddedFont>
    <p:embeddedFont>
      <p:font typeface="Arial Bold Italics" charset="1" panose="020B0802020202090204"/>
      <p:regular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87" Target="fonts/font87.fntdata" Type="http://schemas.openxmlformats.org/officeDocument/2006/relationships/font"/><Relationship Id="rId88" Target="fonts/font88.fntdata" Type="http://schemas.openxmlformats.org/officeDocument/2006/relationships/font"/><Relationship Id="rId89" Target="fonts/font89.fntdata" Type="http://schemas.openxmlformats.org/officeDocument/2006/relationships/font"/><Relationship Id="rId9" Target="slides/slide4.xml" Type="http://schemas.openxmlformats.org/officeDocument/2006/relationships/slide"/><Relationship Id="rId90" Target="fonts/font90.fntdata" Type="http://schemas.openxmlformats.org/officeDocument/2006/relationships/font"/><Relationship Id="rId91" Target="fonts/font91.fntdata" Type="http://schemas.openxmlformats.org/officeDocument/2006/relationships/font"/><Relationship Id="rId92" Target="fonts/font92.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8.png" Type="http://schemas.openxmlformats.org/officeDocument/2006/relationships/image"/><Relationship Id="rId13" Target="../media/image19.svg" Type="http://schemas.openxmlformats.org/officeDocument/2006/relationships/image"/><Relationship Id="rId14" Target="../media/image20.png" Type="http://schemas.openxmlformats.org/officeDocument/2006/relationships/image"/><Relationship Id="rId15" Target="../media/image21.svg" Type="http://schemas.openxmlformats.org/officeDocument/2006/relationships/image"/><Relationship Id="rId16" Target="../media/image22.png" Type="http://schemas.openxmlformats.org/officeDocument/2006/relationships/image"/><Relationship Id="rId17" Target="../media/image23.svg" Type="http://schemas.openxmlformats.org/officeDocument/2006/relationships/image"/><Relationship Id="rId18" Target="../media/image24.png" Type="http://schemas.openxmlformats.org/officeDocument/2006/relationships/image"/><Relationship Id="rId19" Target="../media/image25.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Gregg_ONeill" TargetMode="External" Type="http://schemas.openxmlformats.org/officeDocument/2006/relationships/hyperlink"/><Relationship Id="rId11" Target="https://educate.ie/" TargetMode="External" Type="http://schemas.openxmlformats.org/officeDocument/2006/relationships/hyperlink"/><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30.png" Type="http://schemas.openxmlformats.org/officeDocument/2006/relationships/image"/><Relationship Id="rId7" Target="../media/image31.png" Type="http://schemas.openxmlformats.org/officeDocument/2006/relationships/image"/><Relationship Id="rId8" Target="../media/image32.png" Type="http://schemas.openxmlformats.org/officeDocument/2006/relationships/image"/><Relationship Id="rId9" Target="https://twitter.com/MsEJenkinson"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3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3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3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3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3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3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svg" Type="http://schemas.openxmlformats.org/officeDocument/2006/relationships/image"/><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png" Type="http://schemas.openxmlformats.org/officeDocument/2006/relationships/image"/><Relationship Id="rId11" Target="../media/image50.png" Type="http://schemas.openxmlformats.org/officeDocument/2006/relationships/image"/><Relationship Id="rId12" Target="../media/image51.svg" Type="http://schemas.openxmlformats.org/officeDocument/2006/relationships/image"/><Relationship Id="rId13" Target="../media/image52.png" Type="http://schemas.openxmlformats.org/officeDocument/2006/relationships/image"/><Relationship Id="rId14" Target="../media/image53.svg" Type="http://schemas.openxmlformats.org/officeDocument/2006/relationships/image"/><Relationship Id="rId15" Target="../media/image54.png" Type="http://schemas.openxmlformats.org/officeDocument/2006/relationships/image"/><Relationship Id="rId16" Target="../media/image55.svg" Type="http://schemas.openxmlformats.org/officeDocument/2006/relationships/image"/><Relationship Id="rId17" Target="../media/image56.png" Type="http://schemas.openxmlformats.org/officeDocument/2006/relationships/image"/><Relationship Id="rId18" Target="../media/image57.svg" Type="http://schemas.openxmlformats.org/officeDocument/2006/relationships/image"/><Relationship Id="rId19" Target="../media/image58.png" Type="http://schemas.openxmlformats.org/officeDocument/2006/relationships/image"/><Relationship Id="rId2" Target="../media/image20.png" Type="http://schemas.openxmlformats.org/officeDocument/2006/relationships/image"/><Relationship Id="rId20" Target="../media/image59.svg" Type="http://schemas.openxmlformats.org/officeDocument/2006/relationships/image"/><Relationship Id="rId21" Target="../media/image60.png" Type="http://schemas.openxmlformats.org/officeDocument/2006/relationships/image"/><Relationship Id="rId22" Target="../media/image61.svg" Type="http://schemas.openxmlformats.org/officeDocument/2006/relationships/image"/><Relationship Id="rId23" Target="../media/image62.png" Type="http://schemas.openxmlformats.org/officeDocument/2006/relationships/image"/><Relationship Id="rId24" Target="../media/image63.svg" Type="http://schemas.openxmlformats.org/officeDocument/2006/relationships/image"/><Relationship Id="rId25" Target="../media/image64.png" Type="http://schemas.openxmlformats.org/officeDocument/2006/relationships/image"/><Relationship Id="rId26" Target="../media/image65.svg" Type="http://schemas.openxmlformats.org/officeDocument/2006/relationships/image"/><Relationship Id="rId27" Target="../media/image66.png" Type="http://schemas.openxmlformats.org/officeDocument/2006/relationships/image"/><Relationship Id="rId28" Target="../media/image67.svg" Type="http://schemas.openxmlformats.org/officeDocument/2006/relationships/image"/><Relationship Id="rId29" Target="../media/image68.png" Type="http://schemas.openxmlformats.org/officeDocument/2006/relationships/image"/><Relationship Id="rId3" Target="../media/image21.svg" Type="http://schemas.openxmlformats.org/officeDocument/2006/relationships/image"/><Relationship Id="rId30" Target="../media/image69.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70.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7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7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73.png" Type="http://schemas.openxmlformats.org/officeDocument/2006/relationships/image"/><Relationship Id="rId7" Target="../media/image74.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75.png" Type="http://schemas.openxmlformats.org/officeDocument/2006/relationships/image"/><Relationship Id="rId7" Target="../media/image76.png" Type="http://schemas.openxmlformats.org/officeDocument/2006/relationships/image"/><Relationship Id="rId8" Target="../media/image77.png" Type="http://schemas.openxmlformats.org/officeDocument/2006/relationships/image"/><Relationship Id="rId9" Target="../media/image78.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3.png" Type="http://schemas.openxmlformats.org/officeDocument/2006/relationships/image"/><Relationship Id="rId11" Target="../media/image84.png" Type="http://schemas.openxmlformats.org/officeDocument/2006/relationships/image"/><Relationship Id="rId12" Target="../media/image85.svg" Type="http://schemas.openxmlformats.org/officeDocument/2006/relationships/image"/><Relationship Id="rId13" Target="https://twitter.com/MsEJenkinson" TargetMode="External" Type="http://schemas.openxmlformats.org/officeDocument/2006/relationships/hyperlink"/><Relationship Id="rId14" Target="https://twitter.com/Gregg_ONeill" TargetMode="External" Type="http://schemas.openxmlformats.org/officeDocument/2006/relationships/hyperlink"/><Relationship Id="rId15" Target="https://educate.ie/" TargetMode="External" Type="http://schemas.openxmlformats.org/officeDocument/2006/relationships/hyperlink"/><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79.png" Type="http://schemas.openxmlformats.org/officeDocument/2006/relationships/image"/><Relationship Id="rId7" Target="../media/image80.svg" Type="http://schemas.openxmlformats.org/officeDocument/2006/relationships/image"/><Relationship Id="rId8" Target="../media/image81.png" Type="http://schemas.openxmlformats.org/officeDocument/2006/relationships/image"/><Relationship Id="rId9" Target="../media/image82.svg" Type="http://schemas.openxmlformats.org/officeDocument/2006/relationships/image"/></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png" Type="http://schemas.openxmlformats.org/officeDocument/2006/relationships/image"/><Relationship Id="rId7" Target="../media/image3.sv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0.png" Type="http://schemas.openxmlformats.org/officeDocument/2006/relationships/image"/><Relationship Id="rId11" Target="../media/image91.png" Type="http://schemas.openxmlformats.org/officeDocument/2006/relationships/image"/><Relationship Id="rId12" Target="../media/image92.svg" Type="http://schemas.openxmlformats.org/officeDocument/2006/relationships/image"/><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86.png" Type="http://schemas.openxmlformats.org/officeDocument/2006/relationships/image"/><Relationship Id="rId7" Target="../media/image87.png" Type="http://schemas.openxmlformats.org/officeDocument/2006/relationships/image"/><Relationship Id="rId8" Target="../media/image88.png" Type="http://schemas.openxmlformats.org/officeDocument/2006/relationships/image"/><Relationship Id="rId9" Target="../media/image89.sv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93.png" Type="http://schemas.openxmlformats.org/officeDocument/2006/relationships/image"/><Relationship Id="rId7" Target="../media/image94.png" Type="http://schemas.openxmlformats.org/officeDocument/2006/relationships/image"/><Relationship Id="rId8" Target="../media/image95.sv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0.png" Type="http://schemas.openxmlformats.org/officeDocument/2006/relationships/image"/><Relationship Id="rId11" Target="../media/image101.svg" Type="http://schemas.openxmlformats.org/officeDocument/2006/relationships/image"/><Relationship Id="rId12" Target="../media/image102.png" Type="http://schemas.openxmlformats.org/officeDocument/2006/relationships/image"/><Relationship Id="rId13" Target="../media/image103.svg" Type="http://schemas.openxmlformats.org/officeDocument/2006/relationships/image"/><Relationship Id="rId14" Target="../media/image104.png" Type="http://schemas.openxmlformats.org/officeDocument/2006/relationships/image"/><Relationship Id="rId15" Target="../media/image105.svg" Type="http://schemas.openxmlformats.org/officeDocument/2006/relationships/image"/><Relationship Id="rId16" Target="../media/image106.png" Type="http://schemas.openxmlformats.org/officeDocument/2006/relationships/image"/><Relationship Id="rId17" Target="../media/image107.svg" Type="http://schemas.openxmlformats.org/officeDocument/2006/relationships/image"/><Relationship Id="rId18" Target="../media/image108.png" Type="http://schemas.openxmlformats.org/officeDocument/2006/relationships/image"/><Relationship Id="rId19" Target="../media/image109.svg" Type="http://schemas.openxmlformats.org/officeDocument/2006/relationships/image"/><Relationship Id="rId2" Target="../media/image20.png" Type="http://schemas.openxmlformats.org/officeDocument/2006/relationships/image"/><Relationship Id="rId20" Target="../media/image110.png" Type="http://schemas.openxmlformats.org/officeDocument/2006/relationships/image"/><Relationship Id="rId21" Target="../media/image111.svg" Type="http://schemas.openxmlformats.org/officeDocument/2006/relationships/image"/><Relationship Id="rId22" Target="../media/image112.png" Type="http://schemas.openxmlformats.org/officeDocument/2006/relationships/image"/><Relationship Id="rId23" Target="../media/image113.svg" Type="http://schemas.openxmlformats.org/officeDocument/2006/relationships/image"/><Relationship Id="rId24" Target="../media/image114.png" Type="http://schemas.openxmlformats.org/officeDocument/2006/relationships/image"/><Relationship Id="rId25" Target="../media/image115.svg" Type="http://schemas.openxmlformats.org/officeDocument/2006/relationships/image"/><Relationship Id="rId26" Target="../media/image116.png" Type="http://schemas.openxmlformats.org/officeDocument/2006/relationships/image"/><Relationship Id="rId27" Target="../media/image117.svg" Type="http://schemas.openxmlformats.org/officeDocument/2006/relationships/image"/><Relationship Id="rId28" Target="../media/image118.png" Type="http://schemas.openxmlformats.org/officeDocument/2006/relationships/image"/><Relationship Id="rId29" Target="../media/image119.svg" Type="http://schemas.openxmlformats.org/officeDocument/2006/relationships/image"/><Relationship Id="rId3" Target="../media/image21.svg" Type="http://schemas.openxmlformats.org/officeDocument/2006/relationships/image"/><Relationship Id="rId30" Target="../media/image120.png" Type="http://schemas.openxmlformats.org/officeDocument/2006/relationships/image"/><Relationship Id="rId31" Target="../media/image121.svg" Type="http://schemas.openxmlformats.org/officeDocument/2006/relationships/image"/><Relationship Id="rId32" Target="../media/image122.png" Type="http://schemas.openxmlformats.org/officeDocument/2006/relationships/image"/><Relationship Id="rId33" Target="../media/image123.svg" Type="http://schemas.openxmlformats.org/officeDocument/2006/relationships/image"/><Relationship Id="rId34" Target="../media/image124.png" Type="http://schemas.openxmlformats.org/officeDocument/2006/relationships/image"/><Relationship Id="rId35" Target="../media/image125.svg" Type="http://schemas.openxmlformats.org/officeDocument/2006/relationships/image"/><Relationship Id="rId36" Target="../media/image126.png" Type="http://schemas.openxmlformats.org/officeDocument/2006/relationships/image"/><Relationship Id="rId37" Target="../media/image127.svg" Type="http://schemas.openxmlformats.org/officeDocument/2006/relationships/image"/><Relationship Id="rId38" Target="../media/image128.png" Type="http://schemas.openxmlformats.org/officeDocument/2006/relationships/image"/><Relationship Id="rId39" Target="../media/image129.svg" Type="http://schemas.openxmlformats.org/officeDocument/2006/relationships/image"/><Relationship Id="rId4" Target="../media/image22.png" Type="http://schemas.openxmlformats.org/officeDocument/2006/relationships/image"/><Relationship Id="rId40" Target="../media/image130.png" Type="http://schemas.openxmlformats.org/officeDocument/2006/relationships/image"/><Relationship Id="rId41" Target="../media/image131.svg" Type="http://schemas.openxmlformats.org/officeDocument/2006/relationships/image"/><Relationship Id="rId42" Target="../media/image132.png" Type="http://schemas.openxmlformats.org/officeDocument/2006/relationships/image"/><Relationship Id="rId43" Target="../media/image133.svg" Type="http://schemas.openxmlformats.org/officeDocument/2006/relationships/image"/><Relationship Id="rId44" Target="../media/image134.png" Type="http://schemas.openxmlformats.org/officeDocument/2006/relationships/image"/><Relationship Id="rId45" Target="../media/image135.svg" Type="http://schemas.openxmlformats.org/officeDocument/2006/relationships/image"/><Relationship Id="rId5" Target="../media/image23.svg" Type="http://schemas.openxmlformats.org/officeDocument/2006/relationships/image"/><Relationship Id="rId6" Target="../media/image96.png" Type="http://schemas.openxmlformats.org/officeDocument/2006/relationships/image"/><Relationship Id="rId7" Target="../media/image97.svg" Type="http://schemas.openxmlformats.org/officeDocument/2006/relationships/image"/><Relationship Id="rId8" Target="../media/image98.png" Type="http://schemas.openxmlformats.org/officeDocument/2006/relationships/image"/><Relationship Id="rId9" Target="../media/image99.sv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0.png" Type="http://schemas.openxmlformats.org/officeDocument/2006/relationships/image"/><Relationship Id="rId11" Target="../media/image141.png" Type="http://schemas.openxmlformats.org/officeDocument/2006/relationships/image"/><Relationship Id="rId12" Target="../media/image142.png" Type="http://schemas.openxmlformats.org/officeDocument/2006/relationships/image"/><Relationship Id="rId13" Target="../media/image143.png" Type="http://schemas.openxmlformats.org/officeDocument/2006/relationships/image"/><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136.png" Type="http://schemas.openxmlformats.org/officeDocument/2006/relationships/image"/><Relationship Id="rId7" Target="../media/image137.svg" Type="http://schemas.openxmlformats.org/officeDocument/2006/relationships/image"/><Relationship Id="rId8" Target="../media/image138.png" Type="http://schemas.openxmlformats.org/officeDocument/2006/relationships/image"/><Relationship Id="rId9" Target="../media/image13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2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1874520"/>
            <a:ext cx="18288000" cy="12161520"/>
          </a:xfrm>
          <a:custGeom>
            <a:avLst/>
            <a:gdLst/>
            <a:ahLst/>
            <a:cxnLst/>
            <a:rect r="r" b="b" t="t" l="l"/>
            <a:pathLst>
              <a:path h="12161520" w="18288000">
                <a:moveTo>
                  <a:pt x="0" y="0"/>
                </a:moveTo>
                <a:lnTo>
                  <a:pt x="18288000" y="0"/>
                </a:lnTo>
                <a:lnTo>
                  <a:pt x="18288000" y="12161520"/>
                </a:lnTo>
                <a:lnTo>
                  <a:pt x="0" y="12161520"/>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A3DD"/>
                  </a:solidFill>
                  <a:latin typeface="Arial"/>
                </a:rPr>
                <a:t>@MsDoorley</a:t>
              </a:r>
            </a:p>
          </p:txBody>
        </p:sp>
      </p:grpSp>
      <p:sp>
        <p:nvSpPr>
          <p:cNvPr name="TextBox 8" id="8"/>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A3DD"/>
                </a:solidFill>
                <a:latin typeface="Arial Bold"/>
              </a:rPr>
              <a:t>Strand Three: The History of Europe and the Wider World</a:t>
            </a:r>
          </a:p>
        </p:txBody>
      </p:sp>
      <p:sp>
        <p:nvSpPr>
          <p:cNvPr name="TextBox 9" id="9"/>
          <p:cNvSpPr txBox="true"/>
          <p:nvPr/>
        </p:nvSpPr>
        <p:spPr>
          <a:xfrm rot="0">
            <a:off x="0" y="3654735"/>
            <a:ext cx="18288000" cy="1235075"/>
          </a:xfrm>
          <a:prstGeom prst="rect">
            <a:avLst/>
          </a:prstGeom>
        </p:spPr>
        <p:txBody>
          <a:bodyPr anchor="t" rtlCol="false" tIns="0" lIns="0" bIns="0" rIns="0">
            <a:spAutoFit/>
          </a:bodyPr>
          <a:lstStyle/>
          <a:p>
            <a:pPr algn="ctr">
              <a:lnSpc>
                <a:spcPts val="9099"/>
              </a:lnSpc>
            </a:pPr>
            <a:r>
              <a:rPr lang="en-US" sz="6499" spc="292">
                <a:solidFill>
                  <a:srgbClr val="00A3DD"/>
                </a:solidFill>
                <a:latin typeface="Arial Bold"/>
              </a:rPr>
              <a:t>THE MIDDLE AGES (NORMAN ENGLAND)</a:t>
            </a:r>
          </a:p>
        </p:txBody>
      </p:sp>
      <p:sp>
        <p:nvSpPr>
          <p:cNvPr name="TextBox 10" id="10"/>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rPr>
              <a:t>the middle ages (norman england)</a:t>
            </a:r>
          </a:p>
        </p:txBody>
      </p:sp>
      <p:sp>
        <p:nvSpPr>
          <p:cNvPr name="TextBox 11" id="11"/>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6</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476 to 1500</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39, Artefact, 2nd Edition)</a:t>
            </a:r>
          </a:p>
        </p:txBody>
      </p:sp>
      <p:sp>
        <p:nvSpPr>
          <p:cNvPr name="TextBox 7" id="7"/>
          <p:cNvSpPr txBox="true"/>
          <p:nvPr/>
        </p:nvSpPr>
        <p:spPr>
          <a:xfrm rot="0">
            <a:off x="1028700" y="2139949"/>
            <a:ext cx="8390539" cy="6175374"/>
          </a:xfrm>
          <a:prstGeom prst="rect">
            <a:avLst/>
          </a:prstGeom>
        </p:spPr>
        <p:txBody>
          <a:bodyPr anchor="t" rtlCol="false" tIns="0" lIns="0" bIns="0" rIns="0">
            <a:spAutoFit/>
          </a:bodyPr>
          <a:lstStyle/>
          <a:p>
            <a:pPr algn="l" marL="539754" indent="-269877" lvl="1">
              <a:lnSpc>
                <a:spcPts val="3500"/>
              </a:lnSpc>
              <a:buAutoNum type="arabicPeriod" startAt="1"/>
            </a:pPr>
            <a:r>
              <a:rPr lang="en-US" sz="2500">
                <a:solidFill>
                  <a:srgbClr val="000000"/>
                </a:solidFill>
                <a:latin typeface="Arial"/>
              </a:rPr>
              <a:t>Normandy, north-west France.</a:t>
            </a:r>
          </a:p>
          <a:p>
            <a:pPr algn="l" marL="539754" indent="-269877" lvl="1">
              <a:lnSpc>
                <a:spcPts val="3500"/>
              </a:lnSpc>
              <a:buAutoNum type="arabicPeriod" startAt="1"/>
            </a:pPr>
            <a:r>
              <a:rPr lang="en-US" sz="2500">
                <a:solidFill>
                  <a:srgbClr val="000000"/>
                </a:solidFill>
                <a:latin typeface="Arial"/>
              </a:rPr>
              <a:t>The Battle of Hastings or 1</a:t>
            </a:r>
            <a:r>
              <a:rPr lang="en-US" sz="2500">
                <a:solidFill>
                  <a:srgbClr val="000000"/>
                </a:solidFill>
                <a:latin typeface="Arial"/>
              </a:rPr>
              <a:t>066</a:t>
            </a:r>
          </a:p>
          <a:p>
            <a:pPr algn="l" marL="539754" indent="-269877" lvl="1">
              <a:lnSpc>
                <a:spcPts val="3500"/>
              </a:lnSpc>
              <a:buAutoNum type="arabicPeriod" startAt="1"/>
            </a:pPr>
            <a:r>
              <a:rPr lang="en-US" sz="2500">
                <a:solidFill>
                  <a:srgbClr val="000000"/>
                </a:solidFill>
                <a:latin typeface="Arial"/>
              </a:rPr>
              <a:t>Any three of: Ireland, France, Italy, Tunisia, Libya and the Middle East.</a:t>
            </a:r>
          </a:p>
          <a:p>
            <a:pPr algn="l" marL="539754" indent="-269877" lvl="1">
              <a:lnSpc>
                <a:spcPts val="3500"/>
              </a:lnSpc>
              <a:buAutoNum type="arabicPeriod" startAt="1"/>
            </a:pPr>
          </a:p>
          <a:p>
            <a:pPr algn="l" marL="1079509" indent="-359836" lvl="2">
              <a:lnSpc>
                <a:spcPts val="3500"/>
              </a:lnSpc>
              <a:buAutoNum type="alphaLcPeriod" startAt="1"/>
            </a:pPr>
            <a:r>
              <a:rPr lang="en-US" sz="2500">
                <a:solidFill>
                  <a:srgbClr val="000000"/>
                </a:solidFill>
                <a:latin typeface="Arial"/>
              </a:rPr>
              <a:t>Peasants: people who worked on a lord’s land.</a:t>
            </a:r>
          </a:p>
          <a:p>
            <a:pPr algn="l" marL="1079509" indent="-359836" lvl="2">
              <a:lnSpc>
                <a:spcPts val="3500"/>
              </a:lnSpc>
              <a:buAutoNum type="alphaLcPeriod" startAt="1"/>
            </a:pPr>
            <a:r>
              <a:rPr lang="en-US" sz="2500">
                <a:solidFill>
                  <a:srgbClr val="000000"/>
                </a:solidFill>
                <a:latin typeface="Arial"/>
              </a:rPr>
              <a:t>vassals: people who follow a king as his ‘subjects’, obey the rules of a king, loyal to a king</a:t>
            </a:r>
          </a:p>
          <a:p>
            <a:pPr algn="l" marL="1079509" indent="-359836" lvl="2">
              <a:lnSpc>
                <a:spcPts val="3500"/>
              </a:lnSpc>
              <a:buAutoNum type="alphaLcPeriod" startAt="1"/>
            </a:pPr>
            <a:r>
              <a:rPr lang="en-US" sz="2500">
                <a:solidFill>
                  <a:srgbClr val="000000"/>
                </a:solidFill>
                <a:latin typeface="Arial"/>
              </a:rPr>
              <a:t>fief: a plot of land controlled by a lord or noble that was given to him by a king</a:t>
            </a:r>
          </a:p>
          <a:p>
            <a:pPr algn="l" marL="1079509" indent="-359836" lvl="2">
              <a:lnSpc>
                <a:spcPts val="3500"/>
              </a:lnSpc>
              <a:buAutoNum type="alphaLcPeriod" startAt="1"/>
            </a:pPr>
            <a:r>
              <a:rPr lang="en-US" sz="2500">
                <a:solidFill>
                  <a:srgbClr val="000000"/>
                </a:solidFill>
                <a:latin typeface="Arial"/>
              </a:rPr>
              <a:t>oath of fealty: swearing loyalty to a king or noble, promising to fight for them in war</a:t>
            </a:r>
          </a:p>
          <a:p>
            <a:pPr algn="l" marL="539754" indent="-269877" lvl="1">
              <a:lnSpc>
                <a:spcPts val="3500"/>
              </a:lnSpc>
              <a:buAutoNum type="arabicPeriod" startAt="1"/>
            </a:pPr>
            <a:r>
              <a:rPr lang="en-US" sz="2500">
                <a:solidFill>
                  <a:srgbClr val="000000"/>
                </a:solidFill>
                <a:latin typeface="Arial"/>
              </a:rPr>
              <a:t>A pyramid with a king/queen on top and under them the lords, then the knights, then the peasants.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4" id="14"/>
          <p:cNvSpPr/>
          <p:nvPr/>
        </p:nvSpPr>
        <p:spPr>
          <a:xfrm flipH="false" flipV="false" rot="0">
            <a:off x="9419239" y="4345401"/>
            <a:ext cx="7520021" cy="5379910"/>
          </a:xfrm>
          <a:custGeom>
            <a:avLst/>
            <a:gdLst/>
            <a:ahLst/>
            <a:cxnLst/>
            <a:rect r="r" b="b" t="t" l="l"/>
            <a:pathLst>
              <a:path h="5379910" w="7520021">
                <a:moveTo>
                  <a:pt x="0" y="0"/>
                </a:moveTo>
                <a:lnTo>
                  <a:pt x="7520021" y="0"/>
                </a:lnTo>
                <a:lnTo>
                  <a:pt x="7520021" y="5379910"/>
                </a:lnTo>
                <a:lnTo>
                  <a:pt x="0" y="5379910"/>
                </a:lnTo>
                <a:lnTo>
                  <a:pt x="0" y="0"/>
                </a:lnTo>
                <a:close/>
              </a:path>
            </a:pathLst>
          </a:custGeom>
          <a:blipFill>
            <a:blip r:embed="rId6"/>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337590" y="9725311"/>
            <a:ext cx="3950410" cy="561689"/>
            <a:chOff x="0" y="0"/>
            <a:chExt cx="5267213" cy="748919"/>
          </a:xfrm>
        </p:grpSpPr>
        <p:sp>
          <p:nvSpPr>
            <p:cNvPr name="Freeform 3" id="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6" id="6"/>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Freeform 7" id="7"/>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0" y="3654735"/>
            <a:ext cx="18288000" cy="1235075"/>
          </a:xfrm>
          <a:prstGeom prst="rect">
            <a:avLst/>
          </a:prstGeom>
        </p:spPr>
        <p:txBody>
          <a:bodyPr anchor="t" rtlCol="false" tIns="0" lIns="0" bIns="0" rIns="0">
            <a:spAutoFit/>
          </a:bodyPr>
          <a:lstStyle/>
          <a:p>
            <a:pPr algn="ctr">
              <a:lnSpc>
                <a:spcPts val="9099"/>
              </a:lnSpc>
            </a:pPr>
            <a:r>
              <a:rPr lang="en-US" sz="6499" spc="292">
                <a:solidFill>
                  <a:srgbClr val="004AAD"/>
                </a:solidFill>
                <a:latin typeface="Arial Bold"/>
              </a:rPr>
              <a:t>6.2: LIFE IN A NORMAN CASTLE</a:t>
            </a:r>
          </a:p>
        </p:txBody>
      </p:sp>
      <p:sp>
        <p:nvSpPr>
          <p:cNvPr name="TextBox 9" id="9"/>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rPr>
              <a:t>6.2: life in a norman castle</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476 to 1500</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9336595" y="5248274"/>
            <a:ext cx="7166310" cy="4471142"/>
          </a:xfrm>
          <a:custGeom>
            <a:avLst/>
            <a:gdLst/>
            <a:ahLst/>
            <a:cxnLst/>
            <a:rect r="r" b="b" t="t" l="l"/>
            <a:pathLst>
              <a:path h="4471142" w="7166310">
                <a:moveTo>
                  <a:pt x="0" y="0"/>
                </a:moveTo>
                <a:lnTo>
                  <a:pt x="7166311" y="0"/>
                </a:lnTo>
                <a:lnTo>
                  <a:pt x="7166311" y="4471142"/>
                </a:lnTo>
                <a:lnTo>
                  <a:pt x="0" y="4471142"/>
                </a:lnTo>
                <a:lnTo>
                  <a:pt x="0" y="0"/>
                </a:lnTo>
                <a:close/>
              </a:path>
            </a:pathLst>
          </a:custGeom>
          <a:blipFill>
            <a:blip r:embed="rId6"/>
            <a:stretch>
              <a:fillRect l="0" t="0" r="0" b="0"/>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Building Castles</a:t>
            </a:r>
          </a:p>
        </p:txBody>
      </p:sp>
      <p:sp>
        <p:nvSpPr>
          <p:cNvPr name="TextBox 12" id="12"/>
          <p:cNvSpPr txBox="true"/>
          <p:nvPr/>
        </p:nvSpPr>
        <p:spPr>
          <a:xfrm rot="0">
            <a:off x="1028700" y="2139949"/>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Normans needed a way to control their newly conquered territory and people. William the Conqueror divided the land among his followers, who became his vassals. In order to take control of his new fief quickly, a lord would build a temporary castle called a </a:t>
            </a:r>
            <a:r>
              <a:rPr lang="en-US" sz="2500">
                <a:solidFill>
                  <a:srgbClr val="000000"/>
                </a:solidFill>
                <a:latin typeface="Arial Bold"/>
              </a:rPr>
              <a:t>motte and bailey</a:t>
            </a:r>
            <a:r>
              <a:rPr lang="en-US" sz="2500">
                <a:solidFill>
                  <a:srgbClr val="000000"/>
                </a:solidFill>
                <a:latin typeface="Arial"/>
              </a:rPr>
              <a:t>. A </a:t>
            </a:r>
            <a:r>
              <a:rPr lang="en-US" sz="2500">
                <a:solidFill>
                  <a:srgbClr val="000000"/>
                </a:solidFill>
                <a:latin typeface="Arial Bold"/>
              </a:rPr>
              <a:t>motte </a:t>
            </a:r>
            <a:r>
              <a:rPr lang="en-US" sz="2500">
                <a:solidFill>
                  <a:srgbClr val="000000"/>
                </a:solidFill>
                <a:latin typeface="Arial"/>
              </a:rPr>
              <a:t>was </a:t>
            </a:r>
            <a:r>
              <a:rPr lang="en-US" sz="2500" u="sng">
                <a:solidFill>
                  <a:srgbClr val="000000"/>
                </a:solidFill>
                <a:latin typeface="Arial"/>
              </a:rPr>
              <a:t>a small artificial hill with a wooden tower or </a:t>
            </a:r>
            <a:r>
              <a:rPr lang="en-US" sz="2500" u="sng">
                <a:solidFill>
                  <a:srgbClr val="000000"/>
                </a:solidFill>
                <a:latin typeface="Arial Bold"/>
              </a:rPr>
              <a:t>keep</a:t>
            </a:r>
            <a:r>
              <a:rPr lang="en-US" sz="2500" u="sng">
                <a:solidFill>
                  <a:srgbClr val="000000"/>
                </a:solidFill>
                <a:latin typeface="Arial"/>
              </a:rPr>
              <a:t> at the top</a:t>
            </a:r>
            <a:r>
              <a:rPr lang="en-US" sz="2500">
                <a:solidFill>
                  <a:srgbClr val="000000"/>
                </a:solidFill>
                <a:latin typeface="Arial"/>
              </a:rPr>
              <a:t>. </a:t>
            </a:r>
            <a:r>
              <a:rPr lang="en-US" sz="2500" u="sng">
                <a:solidFill>
                  <a:srgbClr val="000000"/>
                </a:solidFill>
                <a:latin typeface="Arial"/>
              </a:rPr>
              <a:t>Below this hill was a large enclosed area where the soldiers lived</a:t>
            </a:r>
            <a:r>
              <a:rPr lang="en-US" sz="2500">
                <a:solidFill>
                  <a:srgbClr val="000000"/>
                </a:solidFill>
                <a:latin typeface="Arial"/>
              </a:rPr>
              <a:t> (</a:t>
            </a:r>
            <a:r>
              <a:rPr lang="en-US" sz="2500">
                <a:solidFill>
                  <a:srgbClr val="000000"/>
                </a:solidFill>
                <a:latin typeface="Arial Bold"/>
              </a:rPr>
              <a:t>bailey</a:t>
            </a:r>
            <a:r>
              <a:rPr lang="en-US" sz="2500">
                <a:solidFill>
                  <a:srgbClr val="000000"/>
                </a:solidFill>
                <a:latin typeface="Arial"/>
              </a:rPr>
              <a:t>), </a:t>
            </a:r>
            <a:r>
              <a:rPr lang="en-US" sz="2500" u="sng">
                <a:solidFill>
                  <a:srgbClr val="000000"/>
                </a:solidFill>
                <a:latin typeface="Arial"/>
              </a:rPr>
              <a:t>surrounded by high wooden fences and a ditch/moat</a:t>
            </a:r>
            <a:r>
              <a:rPr lang="en-US" sz="2500">
                <a:solidFill>
                  <a:srgbClr val="000000"/>
                </a:solidFill>
                <a:latin typeface="Arial"/>
              </a:rPr>
              <a:t>.</a:t>
            </a:r>
          </a:p>
          <a:p>
            <a:pPr algn="l">
              <a:lnSpc>
                <a:spcPts val="3500"/>
              </a:lnSpc>
            </a:pPr>
            <a:r>
              <a:rPr lang="en-US" sz="2500">
                <a:solidFill>
                  <a:srgbClr val="000000"/>
                </a:solidFill>
                <a:latin typeface="Arial"/>
              </a:rPr>
              <a:t>Once his control of an area was secured, the lord would build a permanent stone castle. These castles allowed the lord to defend attacks and run the land given to him by the king. </a:t>
            </a:r>
          </a:p>
        </p:txBody>
      </p:sp>
      <p:sp>
        <p:nvSpPr>
          <p:cNvPr name="TextBox 13" id="13"/>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4" id="14"/>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28700" y="0"/>
            <a:ext cx="15578201" cy="9719416"/>
          </a:xfrm>
          <a:custGeom>
            <a:avLst/>
            <a:gdLst/>
            <a:ahLst/>
            <a:cxnLst/>
            <a:rect r="r" b="b" t="t" l="l"/>
            <a:pathLst>
              <a:path h="9719416" w="15578201">
                <a:moveTo>
                  <a:pt x="0" y="0"/>
                </a:moveTo>
                <a:lnTo>
                  <a:pt x="15578201" y="0"/>
                </a:lnTo>
                <a:lnTo>
                  <a:pt x="15578201" y="9719416"/>
                </a:lnTo>
                <a:lnTo>
                  <a:pt x="0" y="9719416"/>
                </a:lnTo>
                <a:lnTo>
                  <a:pt x="0" y="0"/>
                </a:lnTo>
                <a:close/>
              </a:path>
            </a:pathLst>
          </a:custGeom>
          <a:blipFill>
            <a:blip r:embed="rId6"/>
            <a:stretch>
              <a:fillRect l="0" t="0" r="0" b="0"/>
            </a:stretch>
          </a:blipFill>
        </p:spPr>
      </p:sp>
      <p:sp>
        <p:nvSpPr>
          <p:cNvPr name="TextBox 11" id="11"/>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2" id="12"/>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Stone Castles</a:t>
            </a:r>
          </a:p>
        </p:txBody>
      </p:sp>
      <p:sp>
        <p:nvSpPr>
          <p:cNvPr name="TextBox 11" id="11"/>
          <p:cNvSpPr txBox="true"/>
          <p:nvPr/>
        </p:nvSpPr>
        <p:spPr>
          <a:xfrm rot="0">
            <a:off x="1028700" y="2139949"/>
            <a:ext cx="15609955"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Medieval stone castles were huge fortifications. It took several hundred men working for several years to complete one. A typical castle had the following key parts:</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curtain walls </a:t>
            </a:r>
            <a:r>
              <a:rPr lang="en-US" sz="2500">
                <a:solidFill>
                  <a:srgbClr val="000000"/>
                </a:solidFill>
                <a:latin typeface="Arial"/>
              </a:rPr>
              <a:t>enclosed the castle and protected those inside. </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keep </a:t>
            </a:r>
            <a:r>
              <a:rPr lang="en-US" sz="2500">
                <a:solidFill>
                  <a:srgbClr val="000000"/>
                </a:solidFill>
                <a:latin typeface="Arial"/>
              </a:rPr>
              <a:t>was the main building inside the walls. It held the </a:t>
            </a:r>
            <a:r>
              <a:rPr lang="en-US" sz="2500">
                <a:solidFill>
                  <a:srgbClr val="000000"/>
                </a:solidFill>
                <a:latin typeface="Arial Bold"/>
              </a:rPr>
              <a:t>lord's apartments</a:t>
            </a:r>
            <a:r>
              <a:rPr lang="en-US" sz="2500">
                <a:solidFill>
                  <a:srgbClr val="000000"/>
                </a:solidFill>
                <a:latin typeface="Arial"/>
              </a:rPr>
              <a:t>, the </a:t>
            </a:r>
            <a:r>
              <a:rPr lang="en-US" sz="2500">
                <a:solidFill>
                  <a:srgbClr val="000000"/>
                </a:solidFill>
                <a:latin typeface="Arial Bold"/>
              </a:rPr>
              <a:t>great hall </a:t>
            </a:r>
            <a:r>
              <a:rPr lang="en-US" sz="2500">
                <a:solidFill>
                  <a:srgbClr val="000000"/>
                </a:solidFill>
                <a:latin typeface="Arial"/>
              </a:rPr>
              <a:t>and a </a:t>
            </a:r>
            <a:r>
              <a:rPr lang="en-US" sz="2500">
                <a:solidFill>
                  <a:srgbClr val="000000"/>
                </a:solidFill>
                <a:latin typeface="Arial Bold"/>
              </a:rPr>
              <a:t>chapel</a:t>
            </a:r>
            <a:r>
              <a:rPr lang="en-US" sz="2500">
                <a:solidFill>
                  <a:srgbClr val="000000"/>
                </a:solidFill>
                <a:latin typeface="Arial"/>
              </a:rPr>
              <a:t>. The windows were narrow to keep in the heat and to make defence easier. </a:t>
            </a:r>
          </a:p>
          <a:p>
            <a:pPr algn="l" marL="539754" indent="-269877" lvl="1">
              <a:lnSpc>
                <a:spcPts val="3500"/>
              </a:lnSpc>
              <a:buFont typeface="Arial"/>
              <a:buChar char="•"/>
            </a:pPr>
            <a:r>
              <a:rPr lang="en-US" sz="2500">
                <a:solidFill>
                  <a:srgbClr val="000000"/>
                </a:solidFill>
                <a:latin typeface="Arial"/>
              </a:rPr>
              <a:t>Below the keep were the </a:t>
            </a:r>
            <a:r>
              <a:rPr lang="en-US" sz="2500">
                <a:solidFill>
                  <a:srgbClr val="000000"/>
                </a:solidFill>
                <a:latin typeface="Arial Bold"/>
              </a:rPr>
              <a:t>dungeons</a:t>
            </a:r>
            <a:r>
              <a:rPr lang="en-US" sz="2500">
                <a:solidFill>
                  <a:srgbClr val="000000"/>
                </a:solidFill>
                <a:latin typeface="Arial"/>
              </a:rPr>
              <a:t>, used to keep stored food cool and to hold prisoners.</a:t>
            </a:r>
          </a:p>
          <a:p>
            <a:pPr algn="l" marL="539754" indent="-269877" lvl="1">
              <a:lnSpc>
                <a:spcPts val="3500"/>
              </a:lnSpc>
              <a:buFont typeface="Arial"/>
              <a:buChar char="•"/>
            </a:pPr>
            <a:r>
              <a:rPr lang="en-US" sz="2500">
                <a:solidFill>
                  <a:srgbClr val="000000"/>
                </a:solidFill>
                <a:latin typeface="Arial Bold"/>
              </a:rPr>
              <a:t>Battlements </a:t>
            </a:r>
            <a:r>
              <a:rPr lang="en-US" sz="2500">
                <a:solidFill>
                  <a:srgbClr val="000000"/>
                </a:solidFill>
                <a:latin typeface="Arial"/>
              </a:rPr>
              <a:t>ran along the top of the keep and the walls. Soldiers would patrol along them day and night. </a:t>
            </a:r>
            <a:r>
              <a:rPr lang="en-US" sz="2500">
                <a:solidFill>
                  <a:srgbClr val="000000"/>
                </a:solidFill>
                <a:latin typeface="Arial Bold"/>
              </a:rPr>
              <a:t>Towers/turrets</a:t>
            </a:r>
            <a:r>
              <a:rPr lang="en-US" sz="2500">
                <a:solidFill>
                  <a:srgbClr val="000000"/>
                </a:solidFill>
                <a:latin typeface="Arial"/>
              </a:rPr>
              <a:t> were built into the walls at regular intervals, especially at corners.</a:t>
            </a:r>
          </a:p>
          <a:p>
            <a:pPr algn="l" marL="539754" indent="-269877" lvl="1">
              <a:lnSpc>
                <a:spcPts val="3500"/>
              </a:lnSpc>
              <a:buFont typeface="Arial"/>
              <a:buChar char="•"/>
            </a:pPr>
            <a:r>
              <a:rPr lang="en-US" sz="2500">
                <a:solidFill>
                  <a:srgbClr val="000000"/>
                </a:solidFill>
                <a:latin typeface="Arial"/>
              </a:rPr>
              <a:t>The enclosed area around the keep was called the </a:t>
            </a:r>
            <a:r>
              <a:rPr lang="en-US" sz="2500">
                <a:solidFill>
                  <a:srgbClr val="000000"/>
                </a:solidFill>
                <a:latin typeface="Arial Bold"/>
              </a:rPr>
              <a:t>bailey</a:t>
            </a:r>
            <a:r>
              <a:rPr lang="en-US" sz="2500">
                <a:solidFill>
                  <a:srgbClr val="000000"/>
                </a:solidFill>
                <a:latin typeface="Arial"/>
              </a:rPr>
              <a:t>. Here the stables, workshops, kitchen, well for water and soldiers' lodgings were situated. If the castle was under attack, animals and people from the surrounding area could be brought inside for their protection. </a:t>
            </a:r>
          </a:p>
          <a:p>
            <a:pPr algn="l" marL="539754" indent="-269877" lvl="1">
              <a:lnSpc>
                <a:spcPts val="3500"/>
              </a:lnSpc>
              <a:buFont typeface="Arial"/>
              <a:buChar char="•"/>
            </a:pPr>
            <a:r>
              <a:rPr lang="en-US" sz="2500">
                <a:solidFill>
                  <a:srgbClr val="000000"/>
                </a:solidFill>
                <a:latin typeface="Arial"/>
              </a:rPr>
              <a:t>In the </a:t>
            </a:r>
            <a:r>
              <a:rPr lang="en-US" sz="2500">
                <a:solidFill>
                  <a:srgbClr val="000000"/>
                </a:solidFill>
                <a:latin typeface="Arial Bold"/>
              </a:rPr>
              <a:t>gatehouse, </a:t>
            </a:r>
            <a:r>
              <a:rPr lang="en-US" sz="2500">
                <a:solidFill>
                  <a:srgbClr val="000000"/>
                </a:solidFill>
                <a:latin typeface="Arial"/>
              </a:rPr>
              <a:t>the </a:t>
            </a:r>
            <a:r>
              <a:rPr lang="en-US" sz="2500">
                <a:solidFill>
                  <a:srgbClr val="000000"/>
                </a:solidFill>
                <a:latin typeface="Arial Bold"/>
              </a:rPr>
              <a:t>drawbridge</a:t>
            </a:r>
            <a:r>
              <a:rPr lang="en-US" sz="2500">
                <a:solidFill>
                  <a:srgbClr val="000000"/>
                </a:solidFill>
                <a:latin typeface="Arial"/>
              </a:rPr>
              <a:t> and the </a:t>
            </a:r>
            <a:r>
              <a:rPr lang="en-US" sz="2500">
                <a:solidFill>
                  <a:srgbClr val="000000"/>
                </a:solidFill>
                <a:latin typeface="Arial Bold"/>
              </a:rPr>
              <a:t>portcullis </a:t>
            </a:r>
            <a:r>
              <a:rPr lang="en-US" sz="2500">
                <a:solidFill>
                  <a:srgbClr val="000000"/>
                </a:solidFill>
                <a:latin typeface="Arial"/>
              </a:rPr>
              <a:t>were found. The drawbridge could be raised and lowered to control entry to the castle. It was raised at night and if the castle was under attack. The portcullis  was a metal grid that could be lowered over the gate if necessary.</a:t>
            </a:r>
          </a:p>
          <a:p>
            <a:pPr algn="l" marL="539754" indent="-269877" lvl="1">
              <a:lnSpc>
                <a:spcPts val="3500"/>
              </a:lnSpc>
              <a:buFont typeface="Arial"/>
              <a:buChar char="•"/>
            </a:pPr>
            <a:r>
              <a:rPr lang="en-US" sz="2500">
                <a:solidFill>
                  <a:srgbClr val="000000"/>
                </a:solidFill>
                <a:latin typeface="Arial"/>
              </a:rPr>
              <a:t>The castle was surrounded by a deep ditch filled with water, called the </a:t>
            </a:r>
            <a:r>
              <a:rPr lang="en-US" sz="2500">
                <a:solidFill>
                  <a:srgbClr val="000000"/>
                </a:solidFill>
                <a:latin typeface="Arial Bold"/>
              </a:rPr>
              <a:t>moat</a:t>
            </a:r>
            <a:r>
              <a:rPr lang="en-US" sz="2500">
                <a:solidFill>
                  <a:srgbClr val="000000"/>
                </a:solidFill>
                <a:latin typeface="Arial"/>
              </a:rPr>
              <a:t>.</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733115" y="0"/>
            <a:ext cx="16158831" cy="9719416"/>
          </a:xfrm>
          <a:custGeom>
            <a:avLst/>
            <a:gdLst/>
            <a:ahLst/>
            <a:cxnLst/>
            <a:rect r="r" b="b" t="t" l="l"/>
            <a:pathLst>
              <a:path h="9719416" w="16158831">
                <a:moveTo>
                  <a:pt x="0" y="0"/>
                </a:moveTo>
                <a:lnTo>
                  <a:pt x="16158830" y="0"/>
                </a:lnTo>
                <a:lnTo>
                  <a:pt x="16158830" y="9719416"/>
                </a:lnTo>
                <a:lnTo>
                  <a:pt x="0" y="9719416"/>
                </a:lnTo>
                <a:lnTo>
                  <a:pt x="0" y="0"/>
                </a:lnTo>
                <a:close/>
              </a:path>
            </a:pathLst>
          </a:custGeom>
          <a:blipFill>
            <a:blip r:embed="rId6"/>
            <a:stretch>
              <a:fillRect l="0" t="0" r="0" b="0"/>
            </a:stretch>
          </a:blipFill>
        </p:spPr>
      </p:sp>
      <p:sp>
        <p:nvSpPr>
          <p:cNvPr name="TextBox 11" id="11"/>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2" id="12"/>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Castles and War</a:t>
            </a:r>
          </a:p>
        </p:txBody>
      </p:sp>
      <p:sp>
        <p:nvSpPr>
          <p:cNvPr name="TextBox 11" id="11"/>
          <p:cNvSpPr txBox="true"/>
          <p:nvPr/>
        </p:nvSpPr>
        <p:spPr>
          <a:xfrm rot="0">
            <a:off x="1028700" y="2139949"/>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Warefare was widespread during the Middle Ages. Castles were key to the defence of a lord's lands and a kingdom generally. Their high walls and well-armed soldiers and knights made them a difficult target. Even if an attacking army surrounded the castle and waited for surrender (a </a:t>
            </a:r>
            <a:r>
              <a:rPr lang="en-US" sz="2500">
                <a:solidFill>
                  <a:srgbClr val="000000"/>
                </a:solidFill>
                <a:latin typeface="Arial Bold"/>
              </a:rPr>
              <a:t>siege</a:t>
            </a:r>
            <a:r>
              <a:rPr lang="en-US" sz="2500">
                <a:solidFill>
                  <a:srgbClr val="000000"/>
                </a:solidFill>
                <a:latin typeface="Arial"/>
              </a:rPr>
              <a:t>), the castle could hold out for a long time once it had enough food stores and a well. Defenders could fire arrows from the walls, or pour boiling hot water/oil down on the attackers. Castles were often built on hills or beside rivers to add to their defences. </a:t>
            </a:r>
          </a:p>
          <a:p>
            <a:pPr algn="l">
              <a:lnSpc>
                <a:spcPts val="3500"/>
              </a:lnSpc>
            </a:pPr>
            <a:r>
              <a:rPr lang="en-US" sz="2500">
                <a:solidFill>
                  <a:srgbClr val="000000"/>
                </a:solidFill>
                <a:latin typeface="Arial"/>
              </a:rPr>
              <a:t>Laying siege to a castle could be difficult and time-consuming, so the attacking army used various means to try to breach the castle's walls, such as catapult and siege towers. If these tactics failed, attackers would tunnel under the castle's walls to undermine them. Gunpowder was brought to Europe from China in the 1400s and the </a:t>
            </a:r>
            <a:r>
              <a:rPr lang="en-US" sz="2500">
                <a:solidFill>
                  <a:srgbClr val="000000"/>
                </a:solidFill>
                <a:latin typeface="Arial Bold"/>
              </a:rPr>
              <a:t>cannon </a:t>
            </a:r>
            <a:r>
              <a:rPr lang="en-US" sz="2500">
                <a:solidFill>
                  <a:srgbClr val="000000"/>
                </a:solidFill>
                <a:latin typeface="Arial"/>
              </a:rPr>
              <a:t>was invented. This meant that a castle's walls could be easily and quickly destroyed and they were no longer key to warfare. </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50, Artefact, 2nd Edition)</a:t>
            </a:r>
          </a:p>
        </p:txBody>
      </p:sp>
      <p:sp>
        <p:nvSpPr>
          <p:cNvPr name="TextBox 7" id="7"/>
          <p:cNvSpPr txBox="true"/>
          <p:nvPr/>
        </p:nvSpPr>
        <p:spPr>
          <a:xfrm rot="0">
            <a:off x="1028700" y="2120899"/>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rPr>
              <a:t>Why were castle built in the Middle Ages?</a:t>
            </a:r>
          </a:p>
          <a:p>
            <a:pPr algn="l" marL="647702" indent="-323851" lvl="1">
              <a:lnSpc>
                <a:spcPts val="4200"/>
              </a:lnSpc>
              <a:buAutoNum type="arabicPeriod" startAt="1"/>
            </a:pPr>
            <a:r>
              <a:rPr lang="en-US" sz="3000">
                <a:solidFill>
                  <a:srgbClr val="009B48"/>
                </a:solidFill>
                <a:latin typeface="Arial"/>
              </a:rPr>
              <a:t>Describe a motte and bailey castle.</a:t>
            </a:r>
          </a:p>
          <a:p>
            <a:pPr algn="l" marL="647702" indent="-323851" lvl="1">
              <a:lnSpc>
                <a:spcPts val="4200"/>
              </a:lnSpc>
              <a:buAutoNum type="arabicPeriod" startAt="1"/>
            </a:pPr>
            <a:r>
              <a:rPr lang="en-US" sz="3000">
                <a:solidFill>
                  <a:srgbClr val="009B48"/>
                </a:solidFill>
                <a:latin typeface="Arial"/>
              </a:rPr>
              <a:t>What were the main defensive features of a castle?</a:t>
            </a:r>
          </a:p>
          <a:p>
            <a:pPr algn="l" marL="647702" indent="-323851" lvl="1">
              <a:lnSpc>
                <a:spcPts val="4200"/>
              </a:lnSpc>
              <a:buAutoNum type="arabicPeriod" startAt="1"/>
            </a:pPr>
            <a:r>
              <a:rPr lang="en-US" sz="3000">
                <a:solidFill>
                  <a:srgbClr val="009B48"/>
                </a:solidFill>
                <a:latin typeface="Arial"/>
              </a:rPr>
              <a:t>Why were castles so difficult to capture?</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Norman Lords and Ladies</a:t>
            </a:r>
          </a:p>
        </p:txBody>
      </p:sp>
      <p:sp>
        <p:nvSpPr>
          <p:cNvPr name="TextBox 11" id="11"/>
          <p:cNvSpPr txBox="true"/>
          <p:nvPr/>
        </p:nvSpPr>
        <p:spPr>
          <a:xfrm rot="0">
            <a:off x="1028700" y="2139949"/>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 Norman lord was very powerful; he owned huge areas of land and commanded many knights and soldiers. A Norman lady usually married at a young age. Marriages were arranged by the two families, often to seal an alliance. A </a:t>
            </a:r>
            <a:r>
              <a:rPr lang="en-US" sz="2500">
                <a:solidFill>
                  <a:srgbClr val="000000"/>
                </a:solidFill>
                <a:latin typeface="Arial Bold"/>
              </a:rPr>
              <a:t>dowry </a:t>
            </a:r>
            <a:r>
              <a:rPr lang="en-US" sz="2500">
                <a:solidFill>
                  <a:srgbClr val="000000"/>
                </a:solidFill>
                <a:latin typeface="Arial"/>
              </a:rPr>
              <a:t>(</a:t>
            </a:r>
            <a:r>
              <a:rPr lang="en-US" sz="2500" u="sng">
                <a:solidFill>
                  <a:srgbClr val="000000"/>
                </a:solidFill>
                <a:latin typeface="Arial"/>
              </a:rPr>
              <a:t>sum of money or land</a:t>
            </a:r>
            <a:r>
              <a:rPr lang="en-US" sz="2500">
                <a:solidFill>
                  <a:srgbClr val="000000"/>
                </a:solidFill>
                <a:latin typeface="Arial"/>
              </a:rPr>
              <a:t>) was paid to the groom. </a:t>
            </a:r>
          </a:p>
          <a:p>
            <a:pPr algn="l">
              <a:lnSpc>
                <a:spcPts val="3500"/>
              </a:lnSpc>
            </a:pPr>
            <a:r>
              <a:rPr lang="en-US" sz="2500">
                <a:solidFill>
                  <a:srgbClr val="000000"/>
                </a:solidFill>
                <a:latin typeface="Arial"/>
              </a:rPr>
              <a:t>The lady's main duty was to bear children as </a:t>
            </a:r>
            <a:r>
              <a:rPr lang="en-US" sz="2500">
                <a:solidFill>
                  <a:srgbClr val="000000"/>
                </a:solidFill>
                <a:latin typeface="Arial Bold"/>
              </a:rPr>
              <a:t>heirs</a:t>
            </a:r>
            <a:r>
              <a:rPr lang="en-US" sz="2500">
                <a:solidFill>
                  <a:srgbClr val="000000"/>
                </a:solidFill>
                <a:latin typeface="Arial"/>
              </a:rPr>
              <a:t>. The family lived upstairs in the keep, near the chapel and a warm sunny room called a </a:t>
            </a:r>
            <a:r>
              <a:rPr lang="en-US" sz="2500">
                <a:solidFill>
                  <a:srgbClr val="000000"/>
                </a:solidFill>
                <a:latin typeface="Arial Bold"/>
              </a:rPr>
              <a:t>solar</a:t>
            </a:r>
            <a:r>
              <a:rPr lang="en-US" sz="2500">
                <a:solidFill>
                  <a:srgbClr val="000000"/>
                </a:solidFill>
                <a:latin typeface="Arial"/>
              </a:rPr>
              <a:t>. Here, the lady would weave, teach the children or play music. She also ran the household, instructing the servants, supervising the storage and preparation of food and acting for her husband when he was away. The lord's duties were to maintain order in his lands, act as a judge and train soldiers. In his leisure time, he went hunting or hawking and held </a:t>
            </a:r>
            <a:r>
              <a:rPr lang="en-US" sz="2500">
                <a:solidFill>
                  <a:srgbClr val="000000"/>
                </a:solidFill>
                <a:latin typeface="Arial Bold"/>
              </a:rPr>
              <a:t>tournaments </a:t>
            </a:r>
            <a:r>
              <a:rPr lang="en-US" sz="2500">
                <a:solidFill>
                  <a:srgbClr val="000000"/>
                </a:solidFill>
                <a:latin typeface="Arial"/>
              </a:rPr>
              <a:t>(</a:t>
            </a:r>
            <a:r>
              <a:rPr lang="en-US" sz="2500" u="sng">
                <a:solidFill>
                  <a:srgbClr val="000000"/>
                </a:solidFill>
                <a:latin typeface="Arial"/>
              </a:rPr>
              <a:t>events for knights</a:t>
            </a:r>
            <a:r>
              <a:rPr lang="en-US" sz="2500">
                <a:solidFill>
                  <a:srgbClr val="000000"/>
                </a:solidFill>
                <a:latin typeface="Arial"/>
              </a:rPr>
              <a:t>) </a:t>
            </a:r>
            <a:r>
              <a:rPr lang="en-US" sz="2500" u="sng">
                <a:solidFill>
                  <a:srgbClr val="000000"/>
                </a:solidFill>
                <a:latin typeface="Arial"/>
              </a:rPr>
              <a:t>featuring mock battles and jousting contests</a:t>
            </a:r>
            <a:r>
              <a:rPr lang="en-US" sz="2500">
                <a:solidFill>
                  <a:srgbClr val="000000"/>
                </a:solidFill>
                <a:latin typeface="Arial"/>
              </a:rPr>
              <a:t>.</a:t>
            </a:r>
          </a:p>
          <a:p>
            <a:pPr algn="l">
              <a:lnSpc>
                <a:spcPts val="3500"/>
              </a:lnSpc>
            </a:pPr>
            <a:r>
              <a:rPr lang="en-US" sz="2500">
                <a:solidFill>
                  <a:srgbClr val="000000"/>
                </a:solidFill>
                <a:latin typeface="Arial"/>
              </a:rPr>
              <a:t>Feasts were held in the </a:t>
            </a:r>
            <a:r>
              <a:rPr lang="en-US" sz="2500">
                <a:solidFill>
                  <a:srgbClr val="000000"/>
                </a:solidFill>
                <a:latin typeface="Arial Bold"/>
              </a:rPr>
              <a:t>great hall</a:t>
            </a:r>
            <a:r>
              <a:rPr lang="en-US" sz="2500">
                <a:solidFill>
                  <a:srgbClr val="000000"/>
                </a:solidFill>
                <a:latin typeface="Arial"/>
              </a:rPr>
              <a:t>, which had big fireplaces and tapestries on the walls. Beef, pork, mutton, duck, deer, pheasant or rabbit were served - either farm animals or what the lord caught while hunting. Without refrigeration, meat could not be kept fresh for long. People salted, smoked or dried meat and fish while using herbs and spices to vary the strong flabour. Spices were very expensive as they had to be transported from Asia. Forks were not yet used in Europe, and instead of plates people often ate from large pieces of hard bread called trenchers. </a:t>
            </a:r>
            <a:r>
              <a:rPr lang="en-US" sz="2500">
                <a:solidFill>
                  <a:srgbClr val="000000"/>
                </a:solidFill>
                <a:latin typeface="Arial Bold"/>
              </a:rPr>
              <a:t>Minstrels </a:t>
            </a:r>
            <a:r>
              <a:rPr lang="en-US" sz="2500">
                <a:solidFill>
                  <a:srgbClr val="000000"/>
                </a:solidFill>
                <a:latin typeface="Arial"/>
              </a:rPr>
              <a:t>(</a:t>
            </a:r>
            <a:r>
              <a:rPr lang="en-US" sz="2500" u="sng">
                <a:solidFill>
                  <a:srgbClr val="000000"/>
                </a:solidFill>
                <a:latin typeface="Arial"/>
              </a:rPr>
              <a:t>musicians</a:t>
            </a:r>
            <a:r>
              <a:rPr lang="en-US" sz="2500">
                <a:solidFill>
                  <a:srgbClr val="000000"/>
                </a:solidFill>
                <a:latin typeface="Arial"/>
              </a:rPr>
              <a:t>) and </a:t>
            </a:r>
            <a:r>
              <a:rPr lang="en-US" sz="2500">
                <a:solidFill>
                  <a:srgbClr val="000000"/>
                </a:solidFill>
                <a:latin typeface="Arial Bold"/>
              </a:rPr>
              <a:t>jesters </a:t>
            </a:r>
            <a:r>
              <a:rPr lang="en-US" sz="2500">
                <a:solidFill>
                  <a:srgbClr val="000000"/>
                </a:solidFill>
                <a:latin typeface="Arial"/>
              </a:rPr>
              <a:t>(</a:t>
            </a:r>
            <a:r>
              <a:rPr lang="en-US" sz="2500" u="sng">
                <a:solidFill>
                  <a:srgbClr val="000000"/>
                </a:solidFill>
                <a:latin typeface="Arial"/>
              </a:rPr>
              <a:t>comic preformers</a:t>
            </a:r>
            <a:r>
              <a:rPr lang="en-US" sz="2500">
                <a:solidFill>
                  <a:srgbClr val="000000"/>
                </a:solidFill>
                <a:latin typeface="Arial"/>
              </a:rPr>
              <a:t>) provided entertainment.</a:t>
            </a:r>
          </a:p>
          <a:p>
            <a:pPr algn="l">
              <a:lnSpc>
                <a:spcPts val="3500"/>
              </a:lnSpc>
            </a:pPr>
            <a:r>
              <a:rPr lang="en-US" sz="2500">
                <a:solidFill>
                  <a:srgbClr val="000000"/>
                </a:solidFill>
                <a:latin typeface="Arial"/>
              </a:rPr>
              <a:t>Men wore long tunics and trousers of fine wool or linen and women wore full-length dresses. Clothing that was embroidered or dyed in vivid colours showed off the wearer's wealth. The richest nobles wore silk brought from Asia. </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51, Artefact, 2nd Edition)</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rPr>
              <a:t>How were marriages arranged between nobles?</a:t>
            </a:r>
          </a:p>
          <a:p>
            <a:pPr algn="l" marL="647702" indent="-323851" lvl="1">
              <a:lnSpc>
                <a:spcPts val="4200"/>
              </a:lnSpc>
              <a:buAutoNum type="arabicPeriod" startAt="1"/>
            </a:pPr>
            <a:r>
              <a:rPr lang="en-US" sz="3000">
                <a:solidFill>
                  <a:srgbClr val="009B48"/>
                </a:solidFill>
                <a:latin typeface="Arial"/>
              </a:rPr>
              <a:t>What was a solar?</a:t>
            </a:r>
          </a:p>
          <a:p>
            <a:pPr algn="l" marL="647702" indent="-323851" lvl="1">
              <a:lnSpc>
                <a:spcPts val="4200"/>
              </a:lnSpc>
              <a:buAutoNum type="arabicPeriod" startAt="1"/>
            </a:pPr>
            <a:r>
              <a:rPr lang="en-US" sz="3000">
                <a:solidFill>
                  <a:srgbClr val="009B48"/>
                </a:solidFill>
                <a:latin typeface="Arial"/>
              </a:rPr>
              <a:t>What was the role of the lady of the castle?</a:t>
            </a:r>
          </a:p>
          <a:p>
            <a:pPr algn="l" marL="647702" indent="-323851" lvl="1">
              <a:lnSpc>
                <a:spcPts val="4200"/>
              </a:lnSpc>
              <a:buAutoNum type="arabicPeriod" startAt="1"/>
            </a:pPr>
            <a:r>
              <a:rPr lang="en-US" sz="3000">
                <a:solidFill>
                  <a:srgbClr val="009B48"/>
                </a:solidFill>
                <a:latin typeface="Arial"/>
              </a:rPr>
              <a:t>How did the lord spend his time?</a:t>
            </a:r>
          </a:p>
          <a:p>
            <a:pPr algn="l" marL="647702" indent="-323851" lvl="1">
              <a:lnSpc>
                <a:spcPts val="4200"/>
              </a:lnSpc>
              <a:buAutoNum type="arabicPeriod" startAt="1"/>
            </a:pPr>
            <a:r>
              <a:rPr lang="en-US" sz="3000">
                <a:solidFill>
                  <a:srgbClr val="009B48"/>
                </a:solidFill>
                <a:latin typeface="Arial"/>
              </a:rPr>
              <a:t>Describe a medieval feast.</a:t>
            </a:r>
          </a:p>
          <a:p>
            <a:pPr algn="l" marL="647702" indent="-323851" lvl="1">
              <a:lnSpc>
                <a:spcPts val="4200"/>
              </a:lnSpc>
              <a:buAutoNum type="arabicPeriod" startAt="1"/>
            </a:pPr>
            <a:r>
              <a:rPr lang="en-US" sz="3000">
                <a:solidFill>
                  <a:srgbClr val="009B48"/>
                </a:solidFill>
                <a:latin typeface="Arial"/>
              </a:rPr>
              <a:t>Wealth and status were very important. Name two ways that a lord could display his wealth.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558493" y="5355156"/>
            <a:ext cx="2454859" cy="1096677"/>
            <a:chOff x="0" y="0"/>
            <a:chExt cx="909707" cy="406400"/>
          </a:xfrm>
        </p:grpSpPr>
        <p:sp>
          <p:nvSpPr>
            <p:cNvPr name="Freeform 7" id="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8" id="8"/>
            <p:cNvSpPr txBox="true"/>
            <p:nvPr/>
          </p:nvSpPr>
          <p:spPr>
            <a:xfrm>
              <a:off x="177800" y="-47625"/>
              <a:ext cx="655707" cy="454025"/>
            </a:xfrm>
            <a:prstGeom prst="rect">
              <a:avLst/>
            </a:prstGeom>
          </p:spPr>
          <p:txBody>
            <a:bodyPr anchor="ctr" rtlCol="false" tIns="17869" lIns="17869" bIns="17869" rIns="17869"/>
            <a:lstStyle/>
            <a:p>
              <a:pPr algn="ctr">
                <a:lnSpc>
                  <a:spcPts val="3079"/>
                </a:lnSpc>
                <a:spcBef>
                  <a:spcPct val="0"/>
                </a:spcBef>
              </a:pPr>
              <a:r>
                <a:rPr lang="en-US" sz="2199" spc="-68">
                  <a:solidFill>
                    <a:srgbClr val="FFFFFF"/>
                  </a:solidFill>
                  <a:latin typeface="Questrial"/>
                </a:rPr>
                <a:t>476</a:t>
              </a:r>
            </a:p>
          </p:txBody>
        </p:sp>
      </p:grpSp>
      <p:grpSp>
        <p:nvGrpSpPr>
          <p:cNvPr name="Group 9" id="9"/>
          <p:cNvGrpSpPr/>
          <p:nvPr/>
        </p:nvGrpSpPr>
        <p:grpSpPr>
          <a:xfrm rot="0">
            <a:off x="3691114" y="5355156"/>
            <a:ext cx="2338582" cy="1096677"/>
            <a:chOff x="0" y="0"/>
            <a:chExt cx="866618" cy="406400"/>
          </a:xfrm>
        </p:grpSpPr>
        <p:sp>
          <p:nvSpPr>
            <p:cNvPr name="Freeform 10" id="10"/>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1" id="11"/>
            <p:cNvSpPr txBox="true"/>
            <p:nvPr/>
          </p:nvSpPr>
          <p:spPr>
            <a:xfrm>
              <a:off x="177800" y="-47625"/>
              <a:ext cx="612618" cy="454025"/>
            </a:xfrm>
            <a:prstGeom prst="rect">
              <a:avLst/>
            </a:prstGeom>
          </p:spPr>
          <p:txBody>
            <a:bodyPr anchor="ctr" rtlCol="false" tIns="17869" lIns="17869" bIns="17869" rIns="17869"/>
            <a:lstStyle/>
            <a:p>
              <a:pPr algn="ctr">
                <a:lnSpc>
                  <a:spcPts val="3079"/>
                </a:lnSpc>
                <a:spcBef>
                  <a:spcPct val="0"/>
                </a:spcBef>
              </a:pPr>
              <a:r>
                <a:rPr lang="en-US" sz="2199" spc="-68">
                  <a:solidFill>
                    <a:srgbClr val="FFFFFF"/>
                  </a:solidFill>
                  <a:latin typeface="Questrial"/>
                </a:rPr>
                <a:t>1099</a:t>
              </a:r>
            </a:p>
          </p:txBody>
        </p:sp>
      </p:grpSp>
      <p:grpSp>
        <p:nvGrpSpPr>
          <p:cNvPr name="Group 12" id="12"/>
          <p:cNvGrpSpPr/>
          <p:nvPr/>
        </p:nvGrpSpPr>
        <p:grpSpPr>
          <a:xfrm rot="0">
            <a:off x="5750982" y="5355156"/>
            <a:ext cx="2425675" cy="1096677"/>
            <a:chOff x="0" y="0"/>
            <a:chExt cx="898892" cy="406400"/>
          </a:xfrm>
        </p:grpSpPr>
        <p:sp>
          <p:nvSpPr>
            <p:cNvPr name="Freeform 13" id="13"/>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4" id="14"/>
            <p:cNvSpPr txBox="true"/>
            <p:nvPr/>
          </p:nvSpPr>
          <p:spPr>
            <a:xfrm>
              <a:off x="177800" y="-47625"/>
              <a:ext cx="644892" cy="454025"/>
            </a:xfrm>
            <a:prstGeom prst="rect">
              <a:avLst/>
            </a:prstGeom>
          </p:spPr>
          <p:txBody>
            <a:bodyPr anchor="ctr" rtlCol="false" tIns="17869" lIns="17869" bIns="17869" rIns="17869"/>
            <a:lstStyle/>
            <a:p>
              <a:pPr algn="ctr">
                <a:lnSpc>
                  <a:spcPts val="3079"/>
                </a:lnSpc>
                <a:spcBef>
                  <a:spcPct val="0"/>
                </a:spcBef>
              </a:pPr>
              <a:r>
                <a:rPr lang="en-US" sz="2199" spc="-68">
                  <a:solidFill>
                    <a:srgbClr val="FFFFFF"/>
                  </a:solidFill>
                  <a:latin typeface="Questrial"/>
                </a:rPr>
                <a:t>1215</a:t>
              </a:r>
            </a:p>
          </p:txBody>
        </p:sp>
      </p:grpSp>
      <p:sp>
        <p:nvSpPr>
          <p:cNvPr name="AutoShape 15" id="15"/>
          <p:cNvSpPr/>
          <p:nvPr/>
        </p:nvSpPr>
        <p:spPr>
          <a:xfrm flipV="true">
            <a:off x="2619420" y="6285083"/>
            <a:ext cx="0" cy="2352824"/>
          </a:xfrm>
          <a:prstGeom prst="line">
            <a:avLst/>
          </a:prstGeom>
          <a:ln cap="flat" w="9525">
            <a:solidFill>
              <a:srgbClr val="0F6FC6"/>
            </a:solidFill>
            <a:prstDash val="solid"/>
            <a:headEnd type="none" len="sm" w="sm"/>
            <a:tailEnd type="none" len="sm" w="sm"/>
          </a:ln>
        </p:spPr>
      </p:sp>
      <p:grpSp>
        <p:nvGrpSpPr>
          <p:cNvPr name="Group 16" id="16"/>
          <p:cNvGrpSpPr/>
          <p:nvPr/>
        </p:nvGrpSpPr>
        <p:grpSpPr>
          <a:xfrm rot="0">
            <a:off x="7846573" y="5355156"/>
            <a:ext cx="2454859" cy="1096677"/>
            <a:chOff x="0" y="0"/>
            <a:chExt cx="909707" cy="406400"/>
          </a:xfrm>
        </p:grpSpPr>
        <p:sp>
          <p:nvSpPr>
            <p:cNvPr name="Freeform 17" id="1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8" id="18"/>
            <p:cNvSpPr txBox="true"/>
            <p:nvPr/>
          </p:nvSpPr>
          <p:spPr>
            <a:xfrm>
              <a:off x="177800" y="-47625"/>
              <a:ext cx="655707" cy="454025"/>
            </a:xfrm>
            <a:prstGeom prst="rect">
              <a:avLst/>
            </a:prstGeom>
          </p:spPr>
          <p:txBody>
            <a:bodyPr anchor="ctr" rtlCol="false" tIns="17869" lIns="17869" bIns="17869" rIns="17869"/>
            <a:lstStyle/>
            <a:p>
              <a:pPr algn="ctr">
                <a:lnSpc>
                  <a:spcPts val="3079"/>
                </a:lnSpc>
                <a:spcBef>
                  <a:spcPct val="0"/>
                </a:spcBef>
              </a:pPr>
              <a:r>
                <a:rPr lang="en-US" sz="2199" spc="-68">
                  <a:solidFill>
                    <a:srgbClr val="FFFFFF"/>
                  </a:solidFill>
                  <a:latin typeface="Questrial"/>
                </a:rPr>
                <a:t>1337</a:t>
              </a:r>
            </a:p>
          </p:txBody>
        </p:sp>
      </p:grpSp>
      <p:grpSp>
        <p:nvGrpSpPr>
          <p:cNvPr name="Group 19" id="19"/>
          <p:cNvGrpSpPr/>
          <p:nvPr/>
        </p:nvGrpSpPr>
        <p:grpSpPr>
          <a:xfrm rot="0">
            <a:off x="9979194" y="5355156"/>
            <a:ext cx="2338582" cy="1096677"/>
            <a:chOff x="0" y="0"/>
            <a:chExt cx="866618" cy="406400"/>
          </a:xfrm>
        </p:grpSpPr>
        <p:sp>
          <p:nvSpPr>
            <p:cNvPr name="Freeform 20" id="20"/>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1" id="21"/>
            <p:cNvSpPr txBox="true"/>
            <p:nvPr/>
          </p:nvSpPr>
          <p:spPr>
            <a:xfrm>
              <a:off x="177800" y="-47625"/>
              <a:ext cx="612618" cy="454025"/>
            </a:xfrm>
            <a:prstGeom prst="rect">
              <a:avLst/>
            </a:prstGeom>
          </p:spPr>
          <p:txBody>
            <a:bodyPr anchor="ctr" rtlCol="false" tIns="17869" lIns="17869" bIns="17869" rIns="17869"/>
            <a:lstStyle/>
            <a:p>
              <a:pPr algn="ctr">
                <a:lnSpc>
                  <a:spcPts val="3079"/>
                </a:lnSpc>
                <a:spcBef>
                  <a:spcPct val="0"/>
                </a:spcBef>
              </a:pPr>
              <a:r>
                <a:rPr lang="en-US" sz="2199" spc="-68">
                  <a:solidFill>
                    <a:srgbClr val="FFFFFF"/>
                  </a:solidFill>
                  <a:latin typeface="Questrial"/>
                </a:rPr>
                <a:t>1347</a:t>
              </a:r>
            </a:p>
          </p:txBody>
        </p:sp>
      </p:grpSp>
      <p:grpSp>
        <p:nvGrpSpPr>
          <p:cNvPr name="Group 22" id="22"/>
          <p:cNvGrpSpPr/>
          <p:nvPr/>
        </p:nvGrpSpPr>
        <p:grpSpPr>
          <a:xfrm rot="0">
            <a:off x="12039061" y="5355156"/>
            <a:ext cx="2425675" cy="1096677"/>
            <a:chOff x="0" y="0"/>
            <a:chExt cx="898892" cy="406400"/>
          </a:xfrm>
        </p:grpSpPr>
        <p:sp>
          <p:nvSpPr>
            <p:cNvPr name="Freeform 23" id="23"/>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4" id="24"/>
            <p:cNvSpPr txBox="true"/>
            <p:nvPr/>
          </p:nvSpPr>
          <p:spPr>
            <a:xfrm>
              <a:off x="177800" y="-47625"/>
              <a:ext cx="644892" cy="454025"/>
            </a:xfrm>
            <a:prstGeom prst="rect">
              <a:avLst/>
            </a:prstGeom>
          </p:spPr>
          <p:txBody>
            <a:bodyPr anchor="ctr" rtlCol="false" tIns="17869" lIns="17869" bIns="17869" rIns="17869"/>
            <a:lstStyle/>
            <a:p>
              <a:pPr algn="ctr">
                <a:lnSpc>
                  <a:spcPts val="3079"/>
                </a:lnSpc>
                <a:spcBef>
                  <a:spcPct val="0"/>
                </a:spcBef>
              </a:pPr>
              <a:r>
                <a:rPr lang="en-US" sz="2199" spc="-68">
                  <a:solidFill>
                    <a:srgbClr val="FFFFFF"/>
                  </a:solidFill>
                  <a:latin typeface="Questrial"/>
                </a:rPr>
                <a:t>1453</a:t>
              </a:r>
            </a:p>
          </p:txBody>
        </p:sp>
      </p:grpSp>
      <p:grpSp>
        <p:nvGrpSpPr>
          <p:cNvPr name="Group 25" id="25"/>
          <p:cNvGrpSpPr/>
          <p:nvPr/>
        </p:nvGrpSpPr>
        <p:grpSpPr>
          <a:xfrm rot="0">
            <a:off x="14138422" y="5355156"/>
            <a:ext cx="2454859" cy="1096677"/>
            <a:chOff x="0" y="0"/>
            <a:chExt cx="909707" cy="406400"/>
          </a:xfrm>
        </p:grpSpPr>
        <p:sp>
          <p:nvSpPr>
            <p:cNvPr name="Freeform 26" id="26"/>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7" id="27"/>
            <p:cNvSpPr txBox="true"/>
            <p:nvPr/>
          </p:nvSpPr>
          <p:spPr>
            <a:xfrm>
              <a:off x="177800" y="-47625"/>
              <a:ext cx="655707" cy="454025"/>
            </a:xfrm>
            <a:prstGeom prst="rect">
              <a:avLst/>
            </a:prstGeom>
          </p:spPr>
          <p:txBody>
            <a:bodyPr anchor="ctr" rtlCol="false" tIns="17869" lIns="17869" bIns="17869" rIns="17869"/>
            <a:lstStyle/>
            <a:p>
              <a:pPr algn="ctr">
                <a:lnSpc>
                  <a:spcPts val="3079"/>
                </a:lnSpc>
                <a:spcBef>
                  <a:spcPct val="0"/>
                </a:spcBef>
              </a:pPr>
              <a:r>
                <a:rPr lang="en-US" sz="2199" spc="-68">
                  <a:solidFill>
                    <a:srgbClr val="FFFFFF"/>
                  </a:solidFill>
                  <a:latin typeface="Questrial"/>
                </a:rPr>
                <a:t>1500</a:t>
              </a:r>
            </a:p>
          </p:txBody>
        </p:sp>
      </p:grpSp>
      <p:grpSp>
        <p:nvGrpSpPr>
          <p:cNvPr name="Group 28" id="28"/>
          <p:cNvGrpSpPr/>
          <p:nvPr/>
        </p:nvGrpSpPr>
        <p:grpSpPr>
          <a:xfrm rot="0">
            <a:off x="1212514" y="8097359"/>
            <a:ext cx="3146817" cy="1431345"/>
            <a:chOff x="0" y="0"/>
            <a:chExt cx="689010" cy="313400"/>
          </a:xfrm>
        </p:grpSpPr>
        <p:sp>
          <p:nvSpPr>
            <p:cNvPr name="Freeform 29" id="2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0" id="30"/>
            <p:cNvSpPr txBox="true"/>
            <p:nvPr/>
          </p:nvSpPr>
          <p:spPr>
            <a:xfrm>
              <a:off x="0" y="-28575"/>
              <a:ext cx="689010" cy="341975"/>
            </a:xfrm>
            <a:prstGeom prst="rect">
              <a:avLst/>
            </a:prstGeom>
          </p:spPr>
          <p:txBody>
            <a:bodyPr anchor="ctr" rtlCol="false" tIns="71477" lIns="71477" bIns="71477" rIns="71477"/>
            <a:lstStyle/>
            <a:p>
              <a:pPr algn="ctr">
                <a:lnSpc>
                  <a:spcPts val="1960"/>
                </a:lnSpc>
                <a:spcBef>
                  <a:spcPct val="0"/>
                </a:spcBef>
              </a:pPr>
            </a:p>
          </p:txBody>
        </p:sp>
      </p:grpSp>
      <p:sp>
        <p:nvSpPr>
          <p:cNvPr name="AutoShape 31" id="31"/>
          <p:cNvSpPr/>
          <p:nvPr/>
        </p:nvSpPr>
        <p:spPr>
          <a:xfrm flipV="true">
            <a:off x="6799145" y="6668270"/>
            <a:ext cx="0" cy="2577383"/>
          </a:xfrm>
          <a:prstGeom prst="line">
            <a:avLst/>
          </a:prstGeom>
          <a:ln cap="flat" w="9525">
            <a:solidFill>
              <a:srgbClr val="0F6FC6"/>
            </a:solidFill>
            <a:prstDash val="solid"/>
            <a:headEnd type="none" len="sm" w="sm"/>
            <a:tailEnd type="none" len="sm" w="sm"/>
          </a:ln>
        </p:spPr>
      </p:sp>
      <p:grpSp>
        <p:nvGrpSpPr>
          <p:cNvPr name="Group 32" id="32"/>
          <p:cNvGrpSpPr/>
          <p:nvPr/>
        </p:nvGrpSpPr>
        <p:grpSpPr>
          <a:xfrm rot="0">
            <a:off x="5233792" y="8097359"/>
            <a:ext cx="3146817" cy="1431345"/>
            <a:chOff x="0" y="0"/>
            <a:chExt cx="689010" cy="313400"/>
          </a:xfrm>
        </p:grpSpPr>
        <p:sp>
          <p:nvSpPr>
            <p:cNvPr name="Freeform 33" id="3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4" id="34"/>
            <p:cNvSpPr txBox="true"/>
            <p:nvPr/>
          </p:nvSpPr>
          <p:spPr>
            <a:xfrm>
              <a:off x="0" y="-28575"/>
              <a:ext cx="689010" cy="341975"/>
            </a:xfrm>
            <a:prstGeom prst="rect">
              <a:avLst/>
            </a:prstGeom>
          </p:spPr>
          <p:txBody>
            <a:bodyPr anchor="ctr" rtlCol="false" tIns="71477" lIns="71477" bIns="71477" rIns="71477"/>
            <a:lstStyle/>
            <a:p>
              <a:pPr algn="ctr">
                <a:lnSpc>
                  <a:spcPts val="1960"/>
                </a:lnSpc>
                <a:spcBef>
                  <a:spcPct val="0"/>
                </a:spcBef>
              </a:pPr>
            </a:p>
          </p:txBody>
        </p:sp>
      </p:grpSp>
      <p:sp>
        <p:nvSpPr>
          <p:cNvPr name="AutoShape 35" id="35"/>
          <p:cNvSpPr/>
          <p:nvPr/>
        </p:nvSpPr>
        <p:spPr>
          <a:xfrm flipV="true">
            <a:off x="11174399" y="6667142"/>
            <a:ext cx="0" cy="2577383"/>
          </a:xfrm>
          <a:prstGeom prst="line">
            <a:avLst/>
          </a:prstGeom>
          <a:ln cap="flat" w="9525">
            <a:solidFill>
              <a:srgbClr val="0F6FC6"/>
            </a:solidFill>
            <a:prstDash val="solid"/>
            <a:headEnd type="none" len="sm" w="sm"/>
            <a:tailEnd type="none" len="sm" w="sm"/>
          </a:ln>
        </p:spPr>
      </p:sp>
      <p:grpSp>
        <p:nvGrpSpPr>
          <p:cNvPr name="Group 36" id="36"/>
          <p:cNvGrpSpPr/>
          <p:nvPr/>
        </p:nvGrpSpPr>
        <p:grpSpPr>
          <a:xfrm rot="0">
            <a:off x="9653022" y="8096231"/>
            <a:ext cx="3146817" cy="1431345"/>
            <a:chOff x="0" y="0"/>
            <a:chExt cx="689010" cy="313400"/>
          </a:xfrm>
        </p:grpSpPr>
        <p:sp>
          <p:nvSpPr>
            <p:cNvPr name="Freeform 37" id="3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8" id="38"/>
            <p:cNvSpPr txBox="true"/>
            <p:nvPr/>
          </p:nvSpPr>
          <p:spPr>
            <a:xfrm>
              <a:off x="0" y="-28575"/>
              <a:ext cx="689010" cy="341975"/>
            </a:xfrm>
            <a:prstGeom prst="rect">
              <a:avLst/>
            </a:prstGeom>
          </p:spPr>
          <p:txBody>
            <a:bodyPr anchor="ctr" rtlCol="false" tIns="71477" lIns="71477" bIns="71477" rIns="71477"/>
            <a:lstStyle/>
            <a:p>
              <a:pPr algn="ctr">
                <a:lnSpc>
                  <a:spcPts val="1960"/>
                </a:lnSpc>
                <a:spcBef>
                  <a:spcPct val="0"/>
                </a:spcBef>
              </a:pPr>
            </a:p>
          </p:txBody>
        </p:sp>
      </p:grpSp>
      <p:sp>
        <p:nvSpPr>
          <p:cNvPr name="AutoShape 39" id="39"/>
          <p:cNvSpPr/>
          <p:nvPr/>
        </p:nvSpPr>
        <p:spPr>
          <a:xfrm flipV="true">
            <a:off x="15357796" y="6666014"/>
            <a:ext cx="0" cy="2577383"/>
          </a:xfrm>
          <a:prstGeom prst="line">
            <a:avLst/>
          </a:prstGeom>
          <a:ln cap="flat" w="9525">
            <a:solidFill>
              <a:srgbClr val="0F6FC6"/>
            </a:solidFill>
            <a:prstDash val="solid"/>
            <a:headEnd type="none" len="sm" w="sm"/>
            <a:tailEnd type="none" len="sm" w="sm"/>
          </a:ln>
        </p:spPr>
      </p:sp>
      <p:grpSp>
        <p:nvGrpSpPr>
          <p:cNvPr name="Group 40" id="40"/>
          <p:cNvGrpSpPr/>
          <p:nvPr/>
        </p:nvGrpSpPr>
        <p:grpSpPr>
          <a:xfrm rot="0">
            <a:off x="13792443" y="8095104"/>
            <a:ext cx="3146817" cy="1431345"/>
            <a:chOff x="0" y="0"/>
            <a:chExt cx="689010" cy="313400"/>
          </a:xfrm>
        </p:grpSpPr>
        <p:sp>
          <p:nvSpPr>
            <p:cNvPr name="Freeform 41" id="4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2" id="42"/>
            <p:cNvSpPr txBox="true"/>
            <p:nvPr/>
          </p:nvSpPr>
          <p:spPr>
            <a:xfrm>
              <a:off x="0" y="-28575"/>
              <a:ext cx="689010" cy="341975"/>
            </a:xfrm>
            <a:prstGeom prst="rect">
              <a:avLst/>
            </a:prstGeom>
          </p:spPr>
          <p:txBody>
            <a:bodyPr anchor="ctr" rtlCol="false" tIns="71477" lIns="71477" bIns="71477" rIns="71477"/>
            <a:lstStyle/>
            <a:p>
              <a:pPr algn="ctr">
                <a:lnSpc>
                  <a:spcPts val="1960"/>
                </a:lnSpc>
                <a:spcBef>
                  <a:spcPct val="0"/>
                </a:spcBef>
              </a:pPr>
            </a:p>
          </p:txBody>
        </p:sp>
      </p:grpSp>
      <p:sp>
        <p:nvSpPr>
          <p:cNvPr name="AutoShape 43" id="43"/>
          <p:cNvSpPr/>
          <p:nvPr/>
        </p:nvSpPr>
        <p:spPr>
          <a:xfrm flipV="true">
            <a:off x="4852349" y="2572629"/>
            <a:ext cx="0" cy="2577383"/>
          </a:xfrm>
          <a:prstGeom prst="line">
            <a:avLst/>
          </a:prstGeom>
          <a:ln cap="flat" w="9525">
            <a:solidFill>
              <a:srgbClr val="0F6FC6"/>
            </a:solidFill>
            <a:prstDash val="solid"/>
            <a:headEnd type="none" len="sm" w="sm"/>
            <a:tailEnd type="none" len="sm" w="sm"/>
          </a:ln>
        </p:spPr>
      </p:sp>
      <p:grpSp>
        <p:nvGrpSpPr>
          <p:cNvPr name="Group 44" id="44"/>
          <p:cNvGrpSpPr/>
          <p:nvPr/>
        </p:nvGrpSpPr>
        <p:grpSpPr>
          <a:xfrm rot="0">
            <a:off x="3286997" y="2275932"/>
            <a:ext cx="3146817" cy="1431345"/>
            <a:chOff x="0" y="0"/>
            <a:chExt cx="689010" cy="313400"/>
          </a:xfrm>
        </p:grpSpPr>
        <p:sp>
          <p:nvSpPr>
            <p:cNvPr name="Freeform 45" id="4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6" id="46"/>
            <p:cNvSpPr txBox="true"/>
            <p:nvPr/>
          </p:nvSpPr>
          <p:spPr>
            <a:xfrm>
              <a:off x="0" y="-28575"/>
              <a:ext cx="689010" cy="341975"/>
            </a:xfrm>
            <a:prstGeom prst="rect">
              <a:avLst/>
            </a:prstGeom>
          </p:spPr>
          <p:txBody>
            <a:bodyPr anchor="ctr" rtlCol="false" tIns="71477" lIns="71477" bIns="71477" rIns="71477"/>
            <a:lstStyle/>
            <a:p>
              <a:pPr algn="ctr">
                <a:lnSpc>
                  <a:spcPts val="1960"/>
                </a:lnSpc>
                <a:spcBef>
                  <a:spcPct val="0"/>
                </a:spcBef>
              </a:pPr>
            </a:p>
          </p:txBody>
        </p:sp>
      </p:grpSp>
      <p:sp>
        <p:nvSpPr>
          <p:cNvPr name="AutoShape 47" id="47"/>
          <p:cNvSpPr/>
          <p:nvPr/>
        </p:nvSpPr>
        <p:spPr>
          <a:xfrm flipV="true">
            <a:off x="9065946" y="2572629"/>
            <a:ext cx="0" cy="2577383"/>
          </a:xfrm>
          <a:prstGeom prst="line">
            <a:avLst/>
          </a:prstGeom>
          <a:ln cap="flat" w="9525">
            <a:solidFill>
              <a:srgbClr val="0F6FC6"/>
            </a:solidFill>
            <a:prstDash val="solid"/>
            <a:headEnd type="none" len="sm" w="sm"/>
            <a:tailEnd type="none" len="sm" w="sm"/>
          </a:ln>
        </p:spPr>
      </p:sp>
      <p:grpSp>
        <p:nvGrpSpPr>
          <p:cNvPr name="Group 48" id="48"/>
          <p:cNvGrpSpPr/>
          <p:nvPr/>
        </p:nvGrpSpPr>
        <p:grpSpPr>
          <a:xfrm rot="0">
            <a:off x="7500594" y="2275932"/>
            <a:ext cx="3146817" cy="1431345"/>
            <a:chOff x="0" y="0"/>
            <a:chExt cx="689010" cy="313400"/>
          </a:xfrm>
        </p:grpSpPr>
        <p:sp>
          <p:nvSpPr>
            <p:cNvPr name="Freeform 49" id="4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0" id="50"/>
            <p:cNvSpPr txBox="true"/>
            <p:nvPr/>
          </p:nvSpPr>
          <p:spPr>
            <a:xfrm>
              <a:off x="0" y="-28575"/>
              <a:ext cx="689010" cy="341975"/>
            </a:xfrm>
            <a:prstGeom prst="rect">
              <a:avLst/>
            </a:prstGeom>
          </p:spPr>
          <p:txBody>
            <a:bodyPr anchor="ctr" rtlCol="false" tIns="71477" lIns="71477" bIns="71477" rIns="71477"/>
            <a:lstStyle/>
            <a:p>
              <a:pPr algn="ctr">
                <a:lnSpc>
                  <a:spcPts val="1960"/>
                </a:lnSpc>
                <a:spcBef>
                  <a:spcPct val="0"/>
                </a:spcBef>
              </a:pPr>
            </a:p>
          </p:txBody>
        </p:sp>
      </p:grpSp>
      <p:sp>
        <p:nvSpPr>
          <p:cNvPr name="AutoShape 51" id="51"/>
          <p:cNvSpPr/>
          <p:nvPr/>
        </p:nvSpPr>
        <p:spPr>
          <a:xfrm flipV="true">
            <a:off x="13243843" y="2566934"/>
            <a:ext cx="0" cy="2577383"/>
          </a:xfrm>
          <a:prstGeom prst="line">
            <a:avLst/>
          </a:prstGeom>
          <a:ln cap="flat" w="9525">
            <a:solidFill>
              <a:srgbClr val="0F6FC6"/>
            </a:solidFill>
            <a:prstDash val="solid"/>
            <a:headEnd type="none" len="sm" w="sm"/>
            <a:tailEnd type="none" len="sm" w="sm"/>
          </a:ln>
        </p:spPr>
      </p:sp>
      <p:grpSp>
        <p:nvGrpSpPr>
          <p:cNvPr name="Group 52" id="52"/>
          <p:cNvGrpSpPr/>
          <p:nvPr/>
        </p:nvGrpSpPr>
        <p:grpSpPr>
          <a:xfrm rot="0">
            <a:off x="11678490" y="2270237"/>
            <a:ext cx="3146817" cy="1431345"/>
            <a:chOff x="0" y="0"/>
            <a:chExt cx="689010" cy="313400"/>
          </a:xfrm>
        </p:grpSpPr>
        <p:sp>
          <p:nvSpPr>
            <p:cNvPr name="Freeform 53" id="5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4" id="54"/>
            <p:cNvSpPr txBox="true"/>
            <p:nvPr/>
          </p:nvSpPr>
          <p:spPr>
            <a:xfrm>
              <a:off x="0" y="-28575"/>
              <a:ext cx="689010" cy="341975"/>
            </a:xfrm>
            <a:prstGeom prst="rect">
              <a:avLst/>
            </a:prstGeom>
          </p:spPr>
          <p:txBody>
            <a:bodyPr anchor="ctr" rtlCol="false" tIns="71477" lIns="71477" bIns="71477" rIns="71477"/>
            <a:lstStyle/>
            <a:p>
              <a:pPr algn="ctr">
                <a:lnSpc>
                  <a:spcPts val="1960"/>
                </a:lnSpc>
                <a:spcBef>
                  <a:spcPct val="0"/>
                </a:spcBef>
              </a:pPr>
            </a:p>
          </p:txBody>
        </p:sp>
      </p:grpSp>
      <p:grpSp>
        <p:nvGrpSpPr>
          <p:cNvPr name="Group 55" id="55"/>
          <p:cNvGrpSpPr/>
          <p:nvPr/>
        </p:nvGrpSpPr>
        <p:grpSpPr>
          <a:xfrm rot="0">
            <a:off x="4791329" y="321812"/>
            <a:ext cx="8477046" cy="1298020"/>
            <a:chOff x="0" y="0"/>
            <a:chExt cx="2231399" cy="341676"/>
          </a:xfrm>
        </p:grpSpPr>
        <p:sp>
          <p:nvSpPr>
            <p:cNvPr name="Freeform 56" id="56"/>
            <p:cNvSpPr/>
            <p:nvPr/>
          </p:nvSpPr>
          <p:spPr>
            <a:xfrm flipH="false" flipV="false" rot="0">
              <a:off x="0" y="0"/>
              <a:ext cx="2231398" cy="341676"/>
            </a:xfrm>
            <a:custGeom>
              <a:avLst/>
              <a:gdLst/>
              <a:ahLst/>
              <a:cxnLst/>
              <a:rect r="r" b="b" t="t" l="l"/>
              <a:pathLst>
                <a:path h="341676" w="2231398">
                  <a:moveTo>
                    <a:pt x="3653" y="0"/>
                  </a:moveTo>
                  <a:lnTo>
                    <a:pt x="2227745" y="0"/>
                  </a:lnTo>
                  <a:cubicBezTo>
                    <a:pt x="2229763" y="0"/>
                    <a:pt x="2231398" y="1636"/>
                    <a:pt x="2231398" y="3653"/>
                  </a:cubicBezTo>
                  <a:lnTo>
                    <a:pt x="2231398" y="338022"/>
                  </a:lnTo>
                  <a:cubicBezTo>
                    <a:pt x="2231398" y="340040"/>
                    <a:pt x="2229763" y="341676"/>
                    <a:pt x="2227745" y="341676"/>
                  </a:cubicBezTo>
                  <a:lnTo>
                    <a:pt x="3653" y="341676"/>
                  </a:lnTo>
                  <a:cubicBezTo>
                    <a:pt x="1636" y="341676"/>
                    <a:pt x="0" y="340040"/>
                    <a:pt x="0" y="338022"/>
                  </a:cubicBezTo>
                  <a:lnTo>
                    <a:pt x="0" y="3653"/>
                  </a:lnTo>
                  <a:cubicBezTo>
                    <a:pt x="0" y="1636"/>
                    <a:pt x="1636" y="0"/>
                    <a:pt x="3653" y="0"/>
                  </a:cubicBezTo>
                  <a:close/>
                </a:path>
              </a:pathLst>
            </a:custGeom>
            <a:solidFill>
              <a:srgbClr val="0F6FC6"/>
            </a:solidFill>
          </p:spPr>
        </p:sp>
        <p:sp>
          <p:nvSpPr>
            <p:cNvPr name="TextBox 57" id="57"/>
            <p:cNvSpPr txBox="true"/>
            <p:nvPr/>
          </p:nvSpPr>
          <p:spPr>
            <a:xfrm>
              <a:off x="0" y="-47625"/>
              <a:ext cx="2231399" cy="389301"/>
            </a:xfrm>
            <a:prstGeom prst="rect">
              <a:avLst/>
            </a:prstGeom>
          </p:spPr>
          <p:txBody>
            <a:bodyPr anchor="ctr" rtlCol="false" tIns="71477" lIns="71477" bIns="71477" rIns="71477"/>
            <a:lstStyle/>
            <a:p>
              <a:pPr algn="ctr">
                <a:lnSpc>
                  <a:spcPts val="3551"/>
                </a:lnSpc>
              </a:pPr>
              <a:r>
                <a:rPr lang="en-US" sz="2573" spc="252">
                  <a:solidFill>
                    <a:srgbClr val="FFFFFF"/>
                  </a:solidFill>
                  <a:latin typeface="Questrial"/>
                </a:rPr>
                <a:t>THE MIDDLE AGES IN NORMAN ENGLAND</a:t>
              </a:r>
            </a:p>
          </p:txBody>
        </p:sp>
      </p:grpSp>
      <p:sp>
        <p:nvSpPr>
          <p:cNvPr name="TextBox 58" id="58"/>
          <p:cNvSpPr txBox="true"/>
          <p:nvPr/>
        </p:nvSpPr>
        <p:spPr>
          <a:xfrm rot="0">
            <a:off x="3687835" y="1755957"/>
            <a:ext cx="10844157" cy="305680"/>
          </a:xfrm>
          <a:prstGeom prst="rect">
            <a:avLst/>
          </a:prstGeom>
        </p:spPr>
        <p:txBody>
          <a:bodyPr anchor="t" rtlCol="false" tIns="0" lIns="0" bIns="0" rIns="0">
            <a:spAutoFit/>
          </a:bodyPr>
          <a:lstStyle/>
          <a:p>
            <a:pPr algn="ctr">
              <a:lnSpc>
                <a:spcPts val="2454"/>
              </a:lnSpc>
              <a:spcBef>
                <a:spcPct val="0"/>
              </a:spcBef>
            </a:pPr>
            <a:r>
              <a:rPr lang="en-US" sz="1778" spc="174">
                <a:solidFill>
                  <a:srgbClr val="0F6FC6"/>
                </a:solidFill>
                <a:latin typeface="Raleway Bold"/>
              </a:rPr>
              <a:t>3.6 EXPLORE</a:t>
            </a:r>
            <a:r>
              <a:rPr lang="en-US" sz="1778" spc="174">
                <a:solidFill>
                  <a:srgbClr val="000000"/>
                </a:solidFill>
                <a:latin typeface="Raleway"/>
              </a:rPr>
              <a:t> life and death in medieval times</a:t>
            </a:r>
          </a:p>
        </p:txBody>
      </p:sp>
      <p:sp>
        <p:nvSpPr>
          <p:cNvPr name="Freeform 59" id="59"/>
          <p:cNvSpPr/>
          <p:nvPr/>
        </p:nvSpPr>
        <p:spPr>
          <a:xfrm flipH="false" flipV="false" rot="0">
            <a:off x="13536416" y="83322"/>
            <a:ext cx="2439628" cy="1826671"/>
          </a:xfrm>
          <a:custGeom>
            <a:avLst/>
            <a:gdLst/>
            <a:ahLst/>
            <a:cxnLst/>
            <a:rect r="r" b="b" t="t" l="l"/>
            <a:pathLst>
              <a:path h="1826671" w="2439628">
                <a:moveTo>
                  <a:pt x="0" y="0"/>
                </a:moveTo>
                <a:lnTo>
                  <a:pt x="2439628" y="0"/>
                </a:lnTo>
                <a:lnTo>
                  <a:pt x="2439628" y="1826671"/>
                </a:lnTo>
                <a:lnTo>
                  <a:pt x="0" y="182667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15560478" y="6578681"/>
            <a:ext cx="1266250" cy="1389575"/>
          </a:xfrm>
          <a:custGeom>
            <a:avLst/>
            <a:gdLst/>
            <a:ahLst/>
            <a:cxnLst/>
            <a:rect r="r" b="b" t="t" l="l"/>
            <a:pathLst>
              <a:path h="1389575" w="1266250">
                <a:moveTo>
                  <a:pt x="0" y="0"/>
                </a:moveTo>
                <a:lnTo>
                  <a:pt x="1266250" y="0"/>
                </a:lnTo>
                <a:lnTo>
                  <a:pt x="1266250" y="1389575"/>
                </a:lnTo>
                <a:lnTo>
                  <a:pt x="0" y="13895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3896179" y="6542056"/>
            <a:ext cx="1491028" cy="1409022"/>
          </a:xfrm>
          <a:custGeom>
            <a:avLst/>
            <a:gdLst/>
            <a:ahLst/>
            <a:cxnLst/>
            <a:rect r="r" b="b" t="t" l="l"/>
            <a:pathLst>
              <a:path h="1409022" w="1491028">
                <a:moveTo>
                  <a:pt x="0" y="0"/>
                </a:moveTo>
                <a:lnTo>
                  <a:pt x="1491029" y="0"/>
                </a:lnTo>
                <a:lnTo>
                  <a:pt x="1491029" y="1409022"/>
                </a:lnTo>
                <a:lnTo>
                  <a:pt x="0" y="14090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2" id="62"/>
          <p:cNvSpPr/>
          <p:nvPr/>
        </p:nvSpPr>
        <p:spPr>
          <a:xfrm flipH="false" flipV="false" rot="0">
            <a:off x="6659205" y="6578681"/>
            <a:ext cx="4901417" cy="1372397"/>
          </a:xfrm>
          <a:custGeom>
            <a:avLst/>
            <a:gdLst/>
            <a:ahLst/>
            <a:cxnLst/>
            <a:rect r="r" b="b" t="t" l="l"/>
            <a:pathLst>
              <a:path h="1372397" w="4901417">
                <a:moveTo>
                  <a:pt x="0" y="0"/>
                </a:moveTo>
                <a:lnTo>
                  <a:pt x="4901417" y="0"/>
                </a:lnTo>
                <a:lnTo>
                  <a:pt x="4901417" y="1372397"/>
                </a:lnTo>
                <a:lnTo>
                  <a:pt x="0" y="13723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3" id="63"/>
          <p:cNvSpPr/>
          <p:nvPr/>
        </p:nvSpPr>
        <p:spPr>
          <a:xfrm flipH="false" flipV="false" rot="0">
            <a:off x="1693935" y="15447"/>
            <a:ext cx="2148081" cy="1597635"/>
          </a:xfrm>
          <a:custGeom>
            <a:avLst/>
            <a:gdLst/>
            <a:ahLst/>
            <a:cxnLst/>
            <a:rect r="r" b="b" t="t" l="l"/>
            <a:pathLst>
              <a:path h="1597635" w="2148081">
                <a:moveTo>
                  <a:pt x="0" y="0"/>
                </a:moveTo>
                <a:lnTo>
                  <a:pt x="2148081" y="0"/>
                </a:lnTo>
                <a:lnTo>
                  <a:pt x="2148081" y="1597635"/>
                </a:lnTo>
                <a:lnTo>
                  <a:pt x="0" y="15976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4" id="64"/>
          <p:cNvSpPr/>
          <p:nvPr/>
        </p:nvSpPr>
        <p:spPr>
          <a:xfrm flipH="false" flipV="false" rot="0">
            <a:off x="719949" y="2245332"/>
            <a:ext cx="1930840" cy="2553177"/>
          </a:xfrm>
          <a:custGeom>
            <a:avLst/>
            <a:gdLst/>
            <a:ahLst/>
            <a:cxnLst/>
            <a:rect r="r" b="b" t="t" l="l"/>
            <a:pathLst>
              <a:path h="2553177" w="1930840">
                <a:moveTo>
                  <a:pt x="0" y="0"/>
                </a:moveTo>
                <a:lnTo>
                  <a:pt x="1930840" y="0"/>
                </a:lnTo>
                <a:lnTo>
                  <a:pt x="1930840" y="2553177"/>
                </a:lnTo>
                <a:lnTo>
                  <a:pt x="0" y="255317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65" id="65"/>
          <p:cNvSpPr txBox="true"/>
          <p:nvPr/>
        </p:nvSpPr>
        <p:spPr>
          <a:xfrm rot="0">
            <a:off x="3434425" y="2317757"/>
            <a:ext cx="2835848" cy="1389520"/>
          </a:xfrm>
          <a:prstGeom prst="rect">
            <a:avLst/>
          </a:prstGeom>
        </p:spPr>
        <p:txBody>
          <a:bodyPr anchor="t" rtlCol="false" tIns="0" lIns="0" bIns="0" rIns="0">
            <a:spAutoFit/>
          </a:bodyPr>
          <a:lstStyle/>
          <a:p>
            <a:pPr algn="ctr" marL="0" indent="0" lvl="0">
              <a:lnSpc>
                <a:spcPts val="1891"/>
              </a:lnSpc>
              <a:spcBef>
                <a:spcPct val="0"/>
              </a:spcBef>
            </a:pPr>
            <a:r>
              <a:rPr lang="en-US" sz="1370" spc="134">
                <a:solidFill>
                  <a:srgbClr val="000000"/>
                </a:solidFill>
                <a:latin typeface="Raleway"/>
              </a:rPr>
              <a:t>The </a:t>
            </a:r>
            <a:r>
              <a:rPr lang="en-US" sz="1370" spc="134">
                <a:solidFill>
                  <a:srgbClr val="0F6FC6"/>
                </a:solidFill>
                <a:latin typeface="Raleway Bold"/>
              </a:rPr>
              <a:t>Holy Roman Empire</a:t>
            </a:r>
            <a:r>
              <a:rPr lang="en-US" sz="1370" spc="134">
                <a:solidFill>
                  <a:srgbClr val="000000"/>
                </a:solidFill>
                <a:latin typeface="Raleway Bold"/>
              </a:rPr>
              <a:t> </a:t>
            </a:r>
            <a:r>
              <a:rPr lang="en-US" sz="1370" spc="134">
                <a:solidFill>
                  <a:srgbClr val="000000"/>
                </a:solidFill>
                <a:latin typeface="Raleway"/>
              </a:rPr>
              <a:t>launches the </a:t>
            </a:r>
            <a:r>
              <a:rPr lang="en-US" sz="1370" spc="134">
                <a:solidFill>
                  <a:srgbClr val="0F6FC6"/>
                </a:solidFill>
                <a:latin typeface="Raleway Bold"/>
              </a:rPr>
              <a:t>First Crusade</a:t>
            </a:r>
            <a:r>
              <a:rPr lang="en-US" sz="1370" spc="134">
                <a:solidFill>
                  <a:srgbClr val="000000"/>
                </a:solidFill>
                <a:latin typeface="Raleway"/>
              </a:rPr>
              <a:t> to take back </a:t>
            </a:r>
            <a:r>
              <a:rPr lang="en-US" sz="1370" spc="134">
                <a:solidFill>
                  <a:srgbClr val="0F6FC6"/>
                </a:solidFill>
                <a:latin typeface="Raleway Bold"/>
              </a:rPr>
              <a:t>Jerusalem </a:t>
            </a:r>
            <a:r>
              <a:rPr lang="en-US" sz="1370" spc="134">
                <a:solidFill>
                  <a:srgbClr val="000000"/>
                </a:solidFill>
                <a:latin typeface="Raleway"/>
              </a:rPr>
              <a:t>from the </a:t>
            </a:r>
            <a:r>
              <a:rPr lang="en-US" sz="1370" spc="134">
                <a:solidFill>
                  <a:srgbClr val="0F6FC6"/>
                </a:solidFill>
                <a:latin typeface="Raleway Bold"/>
              </a:rPr>
              <a:t>Muslim Byzantine Empire</a:t>
            </a:r>
            <a:r>
              <a:rPr lang="en-US" sz="1370" spc="134">
                <a:solidFill>
                  <a:srgbClr val="000000"/>
                </a:solidFill>
                <a:latin typeface="Raleway"/>
              </a:rPr>
              <a:t>. 9 more would follow during the Middle Ages</a:t>
            </a:r>
          </a:p>
        </p:txBody>
      </p:sp>
      <p:sp>
        <p:nvSpPr>
          <p:cNvPr name="TextBox 66" id="66"/>
          <p:cNvSpPr txBox="true"/>
          <p:nvPr/>
        </p:nvSpPr>
        <p:spPr>
          <a:xfrm rot="0">
            <a:off x="7656078" y="2419306"/>
            <a:ext cx="2835848" cy="1164143"/>
          </a:xfrm>
          <a:prstGeom prst="rect">
            <a:avLst/>
          </a:prstGeom>
        </p:spPr>
        <p:txBody>
          <a:bodyPr anchor="t" rtlCol="false" tIns="0" lIns="0" bIns="0" rIns="0">
            <a:spAutoFit/>
          </a:bodyPr>
          <a:lstStyle/>
          <a:p>
            <a:pPr algn="ctr" marL="0" indent="0" lvl="0">
              <a:lnSpc>
                <a:spcPts val="2363"/>
              </a:lnSpc>
              <a:spcBef>
                <a:spcPct val="0"/>
              </a:spcBef>
            </a:pPr>
            <a:r>
              <a:rPr lang="en-US" sz="1712" spc="167">
                <a:solidFill>
                  <a:srgbClr val="0F6FC6"/>
                </a:solidFill>
                <a:latin typeface="Raleway Bold"/>
              </a:rPr>
              <a:t>The Hundred Years War</a:t>
            </a:r>
            <a:r>
              <a:rPr lang="en-US" sz="1712" spc="167">
                <a:solidFill>
                  <a:srgbClr val="000000"/>
                </a:solidFill>
                <a:latin typeface="Raleway"/>
              </a:rPr>
              <a:t> - a struggle between </a:t>
            </a:r>
            <a:r>
              <a:rPr lang="en-US" sz="1712" spc="167">
                <a:solidFill>
                  <a:srgbClr val="0F6FC6"/>
                </a:solidFill>
                <a:latin typeface="Raleway Bold"/>
              </a:rPr>
              <a:t>England </a:t>
            </a:r>
            <a:r>
              <a:rPr lang="en-US" sz="1712" spc="167">
                <a:solidFill>
                  <a:srgbClr val="000000"/>
                </a:solidFill>
                <a:latin typeface="Raleway"/>
              </a:rPr>
              <a:t>and </a:t>
            </a:r>
            <a:r>
              <a:rPr lang="en-US" sz="1712" spc="167">
                <a:solidFill>
                  <a:srgbClr val="0F6FC6"/>
                </a:solidFill>
                <a:latin typeface="Raleway Bold"/>
              </a:rPr>
              <a:t>France</a:t>
            </a:r>
            <a:r>
              <a:rPr lang="en-US" sz="1712" spc="167">
                <a:solidFill>
                  <a:srgbClr val="000000"/>
                </a:solidFill>
                <a:latin typeface="Raleway"/>
              </a:rPr>
              <a:t>, last </a:t>
            </a:r>
            <a:r>
              <a:rPr lang="en-US" sz="1712" spc="167">
                <a:solidFill>
                  <a:srgbClr val="0F6FC6"/>
                </a:solidFill>
                <a:latin typeface="Raleway Bold"/>
              </a:rPr>
              <a:t>116 years</a:t>
            </a:r>
            <a:r>
              <a:rPr lang="en-US" sz="1712" spc="167">
                <a:solidFill>
                  <a:srgbClr val="000000"/>
                </a:solidFill>
                <a:latin typeface="Raleway"/>
              </a:rPr>
              <a:t>.</a:t>
            </a:r>
          </a:p>
        </p:txBody>
      </p:sp>
      <p:sp>
        <p:nvSpPr>
          <p:cNvPr name="TextBox 67" id="67"/>
          <p:cNvSpPr txBox="true"/>
          <p:nvPr/>
        </p:nvSpPr>
        <p:spPr>
          <a:xfrm rot="0">
            <a:off x="11817863" y="2409781"/>
            <a:ext cx="2835848" cy="1047059"/>
          </a:xfrm>
          <a:prstGeom prst="rect">
            <a:avLst/>
          </a:prstGeom>
        </p:spPr>
        <p:txBody>
          <a:bodyPr anchor="t" rtlCol="false" tIns="0" lIns="0" bIns="0" rIns="0">
            <a:spAutoFit/>
          </a:bodyPr>
          <a:lstStyle/>
          <a:p>
            <a:pPr algn="ctr">
              <a:lnSpc>
                <a:spcPts val="2127"/>
              </a:lnSpc>
            </a:pPr>
            <a:r>
              <a:rPr lang="en-US" sz="1541" spc="151">
                <a:solidFill>
                  <a:srgbClr val="0F6FC6"/>
                </a:solidFill>
                <a:latin typeface="Raleway Bold"/>
              </a:rPr>
              <a:t>The Fall of the Byzantine Empire</a:t>
            </a:r>
          </a:p>
          <a:p>
            <a:pPr algn="ctr" marL="0" indent="0" lvl="0">
              <a:lnSpc>
                <a:spcPts val="2127"/>
              </a:lnSpc>
              <a:spcBef>
                <a:spcPct val="0"/>
              </a:spcBef>
            </a:pPr>
            <a:r>
              <a:rPr lang="en-US" sz="1541" spc="151">
                <a:solidFill>
                  <a:srgbClr val="000000"/>
                </a:solidFill>
                <a:latin typeface="Raleway"/>
              </a:rPr>
              <a:t>The </a:t>
            </a:r>
            <a:r>
              <a:rPr lang="en-US" sz="1541" spc="151">
                <a:solidFill>
                  <a:srgbClr val="0F6FC6"/>
                </a:solidFill>
                <a:latin typeface="Raleway Bold"/>
              </a:rPr>
              <a:t>Ottoman Empire</a:t>
            </a:r>
            <a:r>
              <a:rPr lang="en-US" sz="1541" spc="151">
                <a:solidFill>
                  <a:srgbClr val="000000"/>
                </a:solidFill>
                <a:latin typeface="Raleway"/>
              </a:rPr>
              <a:t> captures </a:t>
            </a:r>
            <a:r>
              <a:rPr lang="en-US" sz="1541" spc="151">
                <a:solidFill>
                  <a:srgbClr val="0F6FC6"/>
                </a:solidFill>
                <a:latin typeface="Raleway Bold"/>
              </a:rPr>
              <a:t>Constantinople</a:t>
            </a:r>
            <a:r>
              <a:rPr lang="en-US" sz="1541" spc="151">
                <a:solidFill>
                  <a:srgbClr val="000000"/>
                </a:solidFill>
                <a:latin typeface="Raleway"/>
              </a:rPr>
              <a:t>.</a:t>
            </a:r>
          </a:p>
        </p:txBody>
      </p:sp>
      <p:sp>
        <p:nvSpPr>
          <p:cNvPr name="TextBox 68" id="68"/>
          <p:cNvSpPr txBox="true"/>
          <p:nvPr/>
        </p:nvSpPr>
        <p:spPr>
          <a:xfrm rot="0">
            <a:off x="1355178" y="8250609"/>
            <a:ext cx="2835848" cy="870462"/>
          </a:xfrm>
          <a:prstGeom prst="rect">
            <a:avLst/>
          </a:prstGeom>
        </p:spPr>
        <p:txBody>
          <a:bodyPr anchor="t" rtlCol="false" tIns="0" lIns="0" bIns="0" rIns="0">
            <a:spAutoFit/>
          </a:bodyPr>
          <a:lstStyle/>
          <a:p>
            <a:pPr algn="ctr" marL="0" indent="0" lvl="0">
              <a:lnSpc>
                <a:spcPts val="2363"/>
              </a:lnSpc>
              <a:spcBef>
                <a:spcPct val="0"/>
              </a:spcBef>
            </a:pPr>
            <a:r>
              <a:rPr lang="en-US" sz="1712" spc="167">
                <a:solidFill>
                  <a:srgbClr val="0F6FC6"/>
                </a:solidFill>
                <a:latin typeface="Raleway Bold"/>
              </a:rPr>
              <a:t>The Fall of the Western Roman Empire.</a:t>
            </a:r>
          </a:p>
        </p:txBody>
      </p:sp>
      <p:sp>
        <p:nvSpPr>
          <p:cNvPr name="TextBox 69" id="69"/>
          <p:cNvSpPr txBox="true"/>
          <p:nvPr/>
        </p:nvSpPr>
        <p:spPr>
          <a:xfrm rot="0">
            <a:off x="5389277" y="8250609"/>
            <a:ext cx="2835848" cy="1164143"/>
          </a:xfrm>
          <a:prstGeom prst="rect">
            <a:avLst/>
          </a:prstGeom>
        </p:spPr>
        <p:txBody>
          <a:bodyPr anchor="t" rtlCol="false" tIns="0" lIns="0" bIns="0" rIns="0">
            <a:spAutoFit/>
          </a:bodyPr>
          <a:lstStyle/>
          <a:p>
            <a:pPr algn="ctr" marL="0" indent="0" lvl="0">
              <a:lnSpc>
                <a:spcPts val="2363"/>
              </a:lnSpc>
              <a:spcBef>
                <a:spcPct val="0"/>
              </a:spcBef>
            </a:pPr>
            <a:r>
              <a:rPr lang="en-US" sz="1712" spc="167">
                <a:solidFill>
                  <a:srgbClr val="0F6FC6"/>
                </a:solidFill>
                <a:latin typeface="Raleway Bold"/>
              </a:rPr>
              <a:t>King John of England</a:t>
            </a:r>
            <a:r>
              <a:rPr lang="en-US" sz="1712" spc="167">
                <a:solidFill>
                  <a:srgbClr val="000000"/>
                </a:solidFill>
                <a:latin typeface="Raleway"/>
              </a:rPr>
              <a:t> signs the </a:t>
            </a:r>
            <a:r>
              <a:rPr lang="en-US" sz="1712" spc="167">
                <a:solidFill>
                  <a:srgbClr val="0F6FC6"/>
                </a:solidFill>
                <a:latin typeface="Raleway Bold"/>
              </a:rPr>
              <a:t>Magna Carta</a:t>
            </a:r>
            <a:r>
              <a:rPr lang="en-US" sz="1712" spc="167">
                <a:solidFill>
                  <a:srgbClr val="000000"/>
                </a:solidFill>
                <a:latin typeface="Raleway"/>
              </a:rPr>
              <a:t>, limiting a ruler's power within English law.</a:t>
            </a:r>
          </a:p>
        </p:txBody>
      </p:sp>
      <p:sp>
        <p:nvSpPr>
          <p:cNvPr name="TextBox 70" id="70"/>
          <p:cNvSpPr txBox="true"/>
          <p:nvPr/>
        </p:nvSpPr>
        <p:spPr>
          <a:xfrm rot="0">
            <a:off x="9808507" y="8397449"/>
            <a:ext cx="2835848" cy="870462"/>
          </a:xfrm>
          <a:prstGeom prst="rect">
            <a:avLst/>
          </a:prstGeom>
        </p:spPr>
        <p:txBody>
          <a:bodyPr anchor="t" rtlCol="false" tIns="0" lIns="0" bIns="0" rIns="0">
            <a:spAutoFit/>
          </a:bodyPr>
          <a:lstStyle/>
          <a:p>
            <a:pPr algn="ctr" marL="0" indent="0" lvl="0">
              <a:lnSpc>
                <a:spcPts val="2363"/>
              </a:lnSpc>
              <a:spcBef>
                <a:spcPct val="0"/>
              </a:spcBef>
            </a:pPr>
            <a:r>
              <a:rPr lang="en-US" sz="1712" spc="167">
                <a:solidFill>
                  <a:srgbClr val="000000"/>
                </a:solidFill>
                <a:latin typeface="Raleway"/>
              </a:rPr>
              <a:t>The </a:t>
            </a:r>
            <a:r>
              <a:rPr lang="en-US" sz="1712" spc="167">
                <a:solidFill>
                  <a:srgbClr val="0F6FC6"/>
                </a:solidFill>
                <a:latin typeface="Raleway Bold"/>
              </a:rPr>
              <a:t>Black Death</a:t>
            </a:r>
            <a:r>
              <a:rPr lang="en-US" sz="1712" spc="167">
                <a:solidFill>
                  <a:srgbClr val="000000"/>
                </a:solidFill>
                <a:latin typeface="Raleway Bold"/>
              </a:rPr>
              <a:t> </a:t>
            </a:r>
            <a:r>
              <a:rPr lang="en-US" sz="1712" spc="167">
                <a:solidFill>
                  <a:srgbClr val="000000"/>
                </a:solidFill>
                <a:latin typeface="Raleway"/>
              </a:rPr>
              <a:t>wiped out a third of Europe's population. </a:t>
            </a:r>
          </a:p>
        </p:txBody>
      </p:sp>
      <p:sp>
        <p:nvSpPr>
          <p:cNvPr name="TextBox 71" id="71"/>
          <p:cNvSpPr txBox="true"/>
          <p:nvPr/>
        </p:nvSpPr>
        <p:spPr>
          <a:xfrm rot="0">
            <a:off x="13990880" y="8244172"/>
            <a:ext cx="2835848" cy="1164143"/>
          </a:xfrm>
          <a:prstGeom prst="rect">
            <a:avLst/>
          </a:prstGeom>
        </p:spPr>
        <p:txBody>
          <a:bodyPr anchor="t" rtlCol="false" tIns="0" lIns="0" bIns="0" rIns="0">
            <a:spAutoFit/>
          </a:bodyPr>
          <a:lstStyle/>
          <a:p>
            <a:pPr algn="ctr" marL="0" indent="0" lvl="0">
              <a:lnSpc>
                <a:spcPts val="2363"/>
              </a:lnSpc>
              <a:spcBef>
                <a:spcPct val="0"/>
              </a:spcBef>
            </a:pPr>
            <a:r>
              <a:rPr lang="en-US" sz="1712" spc="167">
                <a:solidFill>
                  <a:srgbClr val="000000"/>
                </a:solidFill>
                <a:latin typeface="Raleway"/>
              </a:rPr>
              <a:t>The beginning of </a:t>
            </a:r>
            <a:r>
              <a:rPr lang="en-US" sz="1712" spc="167">
                <a:solidFill>
                  <a:srgbClr val="0F6FC6"/>
                </a:solidFill>
                <a:latin typeface="Raleway Bold"/>
              </a:rPr>
              <a:t>the Renaissance</a:t>
            </a:r>
            <a:r>
              <a:rPr lang="en-US" sz="1712" spc="167">
                <a:solidFill>
                  <a:srgbClr val="000000"/>
                </a:solidFill>
                <a:latin typeface="Raleway"/>
              </a:rPr>
              <a:t> marks the end of an era and the beginning of another.</a:t>
            </a:r>
          </a:p>
        </p:txBody>
      </p:sp>
      <p:sp>
        <p:nvSpPr>
          <p:cNvPr name="TextBox 72" id="72"/>
          <p:cNvSpPr txBox="true"/>
          <p:nvPr/>
        </p:nvSpPr>
        <p:spPr>
          <a:xfrm rot="0">
            <a:off x="7728555" y="-76200"/>
            <a:ext cx="2762717" cy="384610"/>
          </a:xfrm>
          <a:prstGeom prst="rect">
            <a:avLst/>
          </a:prstGeom>
        </p:spPr>
        <p:txBody>
          <a:bodyPr anchor="t" rtlCol="false" tIns="0" lIns="0" bIns="0" rIns="0">
            <a:spAutoFit/>
          </a:bodyPr>
          <a:lstStyle/>
          <a:p>
            <a:pPr algn="ctr">
              <a:lnSpc>
                <a:spcPts val="2945"/>
              </a:lnSpc>
            </a:pPr>
            <a:r>
              <a:rPr lang="en-US" sz="2104">
                <a:solidFill>
                  <a:srgbClr val="0F6FC6"/>
                </a:solidFill>
                <a:latin typeface="Old Standard Bold"/>
              </a:rPr>
              <a:t>Chapter 6</a:t>
            </a:r>
          </a:p>
        </p:txBody>
      </p:sp>
      <p:sp>
        <p:nvSpPr>
          <p:cNvPr name="TextBox 73" id="73"/>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74" id="74"/>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75" id="75"/>
          <p:cNvGrpSpPr/>
          <p:nvPr/>
        </p:nvGrpSpPr>
        <p:grpSpPr>
          <a:xfrm rot="5400000">
            <a:off x="-1043535" y="8050173"/>
            <a:ext cx="3950410" cy="561689"/>
            <a:chOff x="0" y="0"/>
            <a:chExt cx="5267213" cy="748919"/>
          </a:xfrm>
        </p:grpSpPr>
        <p:sp>
          <p:nvSpPr>
            <p:cNvPr name="Freeform 76" id="76"/>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77" id="77"/>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78" id="78"/>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79" id="79"/>
          <p:cNvSpPr/>
          <p:nvPr/>
        </p:nvSpPr>
        <p:spPr>
          <a:xfrm flipH="false" flipV="false" rot="0">
            <a:off x="14956805" y="2385959"/>
            <a:ext cx="1869923" cy="2493231"/>
          </a:xfrm>
          <a:custGeom>
            <a:avLst/>
            <a:gdLst/>
            <a:ahLst/>
            <a:cxnLst/>
            <a:rect r="r" b="b" t="t" l="l"/>
            <a:pathLst>
              <a:path h="2493231" w="1869923">
                <a:moveTo>
                  <a:pt x="0" y="0"/>
                </a:moveTo>
                <a:lnTo>
                  <a:pt x="1869923" y="0"/>
                </a:lnTo>
                <a:lnTo>
                  <a:pt x="1869923" y="2493231"/>
                </a:lnTo>
                <a:lnTo>
                  <a:pt x="0" y="249323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337590" y="9725311"/>
            <a:ext cx="3950410" cy="561689"/>
            <a:chOff x="0" y="0"/>
            <a:chExt cx="5267213" cy="748919"/>
          </a:xfrm>
        </p:grpSpPr>
        <p:sp>
          <p:nvSpPr>
            <p:cNvPr name="Freeform 3" id="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6" id="6"/>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Freeform 7" id="7"/>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0" y="3654735"/>
            <a:ext cx="18288000" cy="1235075"/>
          </a:xfrm>
          <a:prstGeom prst="rect">
            <a:avLst/>
          </a:prstGeom>
        </p:spPr>
        <p:txBody>
          <a:bodyPr anchor="t" rtlCol="false" tIns="0" lIns="0" bIns="0" rIns="0">
            <a:spAutoFit/>
          </a:bodyPr>
          <a:lstStyle/>
          <a:p>
            <a:pPr algn="ctr">
              <a:lnSpc>
                <a:spcPts val="9099"/>
              </a:lnSpc>
            </a:pPr>
            <a:r>
              <a:rPr lang="en-US" sz="6499" spc="292">
                <a:solidFill>
                  <a:srgbClr val="004AAD"/>
                </a:solidFill>
                <a:latin typeface="Arial Bold"/>
              </a:rPr>
              <a:t>6.3: SOLDIERS IN THE MIDDLE AGES</a:t>
            </a:r>
          </a:p>
        </p:txBody>
      </p:sp>
      <p:sp>
        <p:nvSpPr>
          <p:cNvPr name="TextBox 9" id="9"/>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rPr>
              <a:t>6.3: soldiers in the middle ages</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476 to 1500</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2139949"/>
            <a:ext cx="13318552"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Norman army that conquered England was made up of three main types of soldiers:</a:t>
            </a:r>
          </a:p>
          <a:p>
            <a:pPr algn="l">
              <a:lnSpc>
                <a:spcPts val="3500"/>
              </a:lnSpc>
            </a:pPr>
            <a:r>
              <a:rPr lang="en-US" sz="2500">
                <a:solidFill>
                  <a:srgbClr val="000000"/>
                </a:solidFill>
                <a:latin typeface="Arial Bold"/>
              </a:rPr>
              <a:t>Foot soldiers </a:t>
            </a:r>
            <a:r>
              <a:rPr lang="en-US" sz="2500">
                <a:solidFill>
                  <a:srgbClr val="000000"/>
                </a:solidFill>
                <a:latin typeface="Arial"/>
              </a:rPr>
              <a:t>made up the largest part of any medieval army. They fought with </a:t>
            </a:r>
            <a:r>
              <a:rPr lang="en-US" sz="2500">
                <a:solidFill>
                  <a:srgbClr val="000000"/>
                </a:solidFill>
                <a:latin typeface="Arial Bold"/>
              </a:rPr>
              <a:t>swords</a:t>
            </a:r>
            <a:r>
              <a:rPr lang="en-US" sz="2500">
                <a:solidFill>
                  <a:srgbClr val="000000"/>
                </a:solidFill>
                <a:latin typeface="Arial"/>
              </a:rPr>
              <a:t>, </a:t>
            </a:r>
            <a:r>
              <a:rPr lang="en-US" sz="2500">
                <a:solidFill>
                  <a:srgbClr val="000000"/>
                </a:solidFill>
                <a:latin typeface="Arial Bold"/>
              </a:rPr>
              <a:t>daggers</a:t>
            </a:r>
            <a:r>
              <a:rPr lang="en-US" sz="2500">
                <a:solidFill>
                  <a:srgbClr val="000000"/>
                </a:solidFill>
                <a:latin typeface="Arial"/>
              </a:rPr>
              <a:t> and </a:t>
            </a:r>
            <a:r>
              <a:rPr lang="en-US" sz="2500">
                <a:solidFill>
                  <a:srgbClr val="000000"/>
                </a:solidFill>
                <a:latin typeface="Arial Bold"/>
              </a:rPr>
              <a:t>spears</a:t>
            </a:r>
            <a:r>
              <a:rPr lang="en-US" sz="2500">
                <a:solidFill>
                  <a:srgbClr val="000000"/>
                </a:solidFill>
                <a:latin typeface="Arial"/>
              </a:rPr>
              <a:t>.</a:t>
            </a:r>
          </a:p>
          <a:p>
            <a:pPr algn="l">
              <a:lnSpc>
                <a:spcPts val="3500"/>
              </a:lnSpc>
            </a:pPr>
            <a:r>
              <a:rPr lang="en-US" sz="2500">
                <a:solidFill>
                  <a:srgbClr val="000000"/>
                </a:solidFill>
                <a:latin typeface="Arial"/>
              </a:rPr>
              <a:t>For protection, they had </a:t>
            </a:r>
            <a:r>
              <a:rPr lang="en-US" sz="2500">
                <a:solidFill>
                  <a:srgbClr val="000000"/>
                </a:solidFill>
                <a:latin typeface="Arial Bold"/>
              </a:rPr>
              <a:t>shields</a:t>
            </a:r>
            <a:r>
              <a:rPr lang="en-US" sz="2500">
                <a:solidFill>
                  <a:srgbClr val="000000"/>
                </a:solidFill>
                <a:latin typeface="Arial"/>
              </a:rPr>
              <a:t> and </a:t>
            </a:r>
            <a:r>
              <a:rPr lang="en-US" sz="2500">
                <a:solidFill>
                  <a:srgbClr val="000000"/>
                </a:solidFill>
                <a:latin typeface="Arial Bold"/>
              </a:rPr>
              <a:t>leather padded jackets</a:t>
            </a:r>
            <a:r>
              <a:rPr lang="en-US" sz="2500">
                <a:solidFill>
                  <a:srgbClr val="000000"/>
                </a:solidFill>
                <a:latin typeface="Arial"/>
              </a:rPr>
              <a:t>. Made up by peasants who returned to the fields once the battle/war was over.</a:t>
            </a:r>
          </a:p>
          <a:p>
            <a:pPr algn="l">
              <a:lnSpc>
                <a:spcPts val="3500"/>
              </a:lnSpc>
            </a:pPr>
            <a:r>
              <a:rPr lang="en-US" sz="2500">
                <a:solidFill>
                  <a:srgbClr val="000000"/>
                </a:solidFill>
                <a:latin typeface="Arial Bold"/>
              </a:rPr>
              <a:t>Archers</a:t>
            </a:r>
            <a:r>
              <a:rPr lang="en-US" sz="2500">
                <a:solidFill>
                  <a:srgbClr val="000000"/>
                </a:solidFill>
                <a:latin typeface="Arial"/>
              </a:rPr>
              <a:t> fought with a </a:t>
            </a:r>
            <a:r>
              <a:rPr lang="en-US" sz="2500">
                <a:solidFill>
                  <a:srgbClr val="000000"/>
                </a:solidFill>
                <a:latin typeface="Arial Bold"/>
              </a:rPr>
              <a:t>bow</a:t>
            </a:r>
            <a:r>
              <a:rPr lang="en-US" sz="2500">
                <a:solidFill>
                  <a:srgbClr val="000000"/>
                </a:solidFill>
                <a:latin typeface="Arial"/>
              </a:rPr>
              <a:t> and </a:t>
            </a:r>
            <a:r>
              <a:rPr lang="en-US" sz="2500">
                <a:solidFill>
                  <a:srgbClr val="000000"/>
                </a:solidFill>
                <a:latin typeface="Arial Bold"/>
              </a:rPr>
              <a:t>arrow</a:t>
            </a:r>
            <a:r>
              <a:rPr lang="en-US" sz="2500">
                <a:solidFill>
                  <a:srgbClr val="000000"/>
                </a:solidFill>
                <a:latin typeface="Arial"/>
              </a:rPr>
              <a:t>,</a:t>
            </a:r>
            <a:r>
              <a:rPr lang="en-US" sz="2500">
                <a:solidFill>
                  <a:srgbClr val="000000"/>
                </a:solidFill>
                <a:latin typeface="Arial Bold"/>
              </a:rPr>
              <a:t> </a:t>
            </a:r>
            <a:r>
              <a:rPr lang="en-US" sz="2500">
                <a:solidFill>
                  <a:srgbClr val="000000"/>
                </a:solidFill>
                <a:latin typeface="Arial"/>
              </a:rPr>
              <a:t>or sometimes used a </a:t>
            </a:r>
            <a:r>
              <a:rPr lang="en-US" sz="2500">
                <a:solidFill>
                  <a:srgbClr val="000000"/>
                </a:solidFill>
                <a:latin typeface="Arial Bold"/>
              </a:rPr>
              <a:t>longbow</a:t>
            </a:r>
            <a:r>
              <a:rPr lang="en-US" sz="2500">
                <a:solidFill>
                  <a:srgbClr val="000000"/>
                </a:solidFill>
                <a:latin typeface="Arial"/>
              </a:rPr>
              <a:t> or </a:t>
            </a:r>
            <a:r>
              <a:rPr lang="en-US" sz="2500">
                <a:solidFill>
                  <a:srgbClr val="000000"/>
                </a:solidFill>
                <a:latin typeface="Arial Bold"/>
              </a:rPr>
              <a:t>crossbow</a:t>
            </a:r>
            <a:r>
              <a:rPr lang="en-US" sz="2500">
                <a:solidFill>
                  <a:srgbClr val="000000"/>
                </a:solidFill>
                <a:latin typeface="Arial"/>
              </a:rPr>
              <a:t>. They wore little protective clothing. Norman archers from England were considered the best in Europe and gave their lords an advantage in battles (hence why Robin Hood was depicted as an archer). </a:t>
            </a:r>
          </a:p>
          <a:p>
            <a:pPr algn="l">
              <a:lnSpc>
                <a:spcPts val="3500"/>
              </a:lnSpc>
            </a:pPr>
            <a:r>
              <a:rPr lang="en-US" sz="2500">
                <a:solidFill>
                  <a:srgbClr val="000000"/>
                </a:solidFill>
                <a:latin typeface="Arial Bold"/>
              </a:rPr>
              <a:t>Knights</a:t>
            </a:r>
            <a:r>
              <a:rPr lang="en-US" sz="2500">
                <a:solidFill>
                  <a:srgbClr val="000000"/>
                </a:solidFill>
                <a:latin typeface="Arial"/>
              </a:rPr>
              <a:t> were minor nobles who fought on horseback and swore an oath of chivalry. They wore </a:t>
            </a:r>
            <a:r>
              <a:rPr lang="en-US" sz="2500">
                <a:solidFill>
                  <a:srgbClr val="000000"/>
                </a:solidFill>
                <a:latin typeface="Arial Bold"/>
              </a:rPr>
              <a:t>full body armour </a:t>
            </a:r>
            <a:r>
              <a:rPr lang="en-US" sz="2500">
                <a:solidFill>
                  <a:srgbClr val="000000"/>
                </a:solidFill>
                <a:latin typeface="Arial"/>
              </a:rPr>
              <a:t>(plate armour), </a:t>
            </a:r>
            <a:r>
              <a:rPr lang="en-US" sz="2500">
                <a:solidFill>
                  <a:srgbClr val="000000"/>
                </a:solidFill>
                <a:latin typeface="Arial Bold"/>
              </a:rPr>
              <a:t>chainmail</a:t>
            </a:r>
            <a:r>
              <a:rPr lang="en-US" sz="2500">
                <a:solidFill>
                  <a:srgbClr val="000000"/>
                </a:solidFill>
                <a:latin typeface="Arial"/>
              </a:rPr>
              <a:t>, a </a:t>
            </a:r>
            <a:r>
              <a:rPr lang="en-US" sz="2500">
                <a:solidFill>
                  <a:srgbClr val="000000"/>
                </a:solidFill>
                <a:latin typeface="Arial Bold"/>
              </a:rPr>
              <a:t>shield</a:t>
            </a:r>
            <a:r>
              <a:rPr lang="en-US" sz="2500">
                <a:solidFill>
                  <a:srgbClr val="000000"/>
                </a:solidFill>
                <a:latin typeface="Arial"/>
              </a:rPr>
              <a:t> and </a:t>
            </a:r>
            <a:r>
              <a:rPr lang="en-US" sz="2500">
                <a:solidFill>
                  <a:srgbClr val="000000"/>
                </a:solidFill>
                <a:latin typeface="Arial Bold"/>
              </a:rPr>
              <a:t>helmet</a:t>
            </a:r>
            <a:r>
              <a:rPr lang="en-US" sz="2500">
                <a:solidFill>
                  <a:srgbClr val="000000"/>
                </a:solidFill>
                <a:latin typeface="Arial"/>
              </a:rPr>
              <a:t> for protection. They fought with </a:t>
            </a:r>
            <a:r>
              <a:rPr lang="en-US" sz="2500">
                <a:solidFill>
                  <a:srgbClr val="000000"/>
                </a:solidFill>
                <a:latin typeface="Arial Bold"/>
              </a:rPr>
              <a:t>lances</a:t>
            </a:r>
            <a:r>
              <a:rPr lang="en-US" sz="2500">
                <a:solidFill>
                  <a:srgbClr val="000000"/>
                </a:solidFill>
                <a:latin typeface="Arial"/>
              </a:rPr>
              <a:t>, </a:t>
            </a:r>
            <a:r>
              <a:rPr lang="en-US" sz="2500">
                <a:solidFill>
                  <a:srgbClr val="000000"/>
                </a:solidFill>
                <a:latin typeface="Arial Bold"/>
              </a:rPr>
              <a:t>swords</a:t>
            </a:r>
            <a:r>
              <a:rPr lang="en-US" sz="2500">
                <a:solidFill>
                  <a:srgbClr val="000000"/>
                </a:solidFill>
                <a:latin typeface="Arial"/>
              </a:rPr>
              <a:t> and </a:t>
            </a:r>
            <a:r>
              <a:rPr lang="en-US" sz="2500">
                <a:solidFill>
                  <a:srgbClr val="000000"/>
                </a:solidFill>
                <a:latin typeface="Arial Bold"/>
              </a:rPr>
              <a:t>maces</a:t>
            </a:r>
            <a:r>
              <a:rPr lang="en-US" sz="2500">
                <a:solidFill>
                  <a:srgbClr val="000000"/>
                </a:solidFill>
                <a:latin typeface="Arial"/>
              </a:rPr>
              <a:t>. There were only a few hundred knights in the Norman army, but they proved to be decisive in winning the </a:t>
            </a:r>
            <a:r>
              <a:rPr lang="en-US" sz="2500">
                <a:solidFill>
                  <a:srgbClr val="000000"/>
                </a:solidFill>
                <a:latin typeface="Arial Bold"/>
              </a:rPr>
              <a:t>Battle of Hastings </a:t>
            </a:r>
            <a:r>
              <a:rPr lang="en-US" sz="2500">
                <a:solidFill>
                  <a:srgbClr val="000000"/>
                </a:solidFill>
                <a:latin typeface="Arial"/>
              </a:rPr>
              <a:t>in 1066.</a:t>
            </a:r>
          </a:p>
        </p:txBody>
      </p:sp>
      <p:sp>
        <p:nvSpPr>
          <p:cNvPr name="Freeform 11" id="11"/>
          <p:cNvSpPr/>
          <p:nvPr/>
        </p:nvSpPr>
        <p:spPr>
          <a:xfrm flipH="false" flipV="false" rot="0">
            <a:off x="14810186" y="952"/>
            <a:ext cx="1666139" cy="2795309"/>
          </a:xfrm>
          <a:custGeom>
            <a:avLst/>
            <a:gdLst/>
            <a:ahLst/>
            <a:cxnLst/>
            <a:rect r="r" b="b" t="t" l="l"/>
            <a:pathLst>
              <a:path h="2795309" w="1666139">
                <a:moveTo>
                  <a:pt x="0" y="0"/>
                </a:moveTo>
                <a:lnTo>
                  <a:pt x="1666139" y="0"/>
                </a:lnTo>
                <a:lnTo>
                  <a:pt x="1666139" y="2795308"/>
                </a:lnTo>
                <a:lnTo>
                  <a:pt x="0" y="2795308"/>
                </a:lnTo>
                <a:lnTo>
                  <a:pt x="0" y="0"/>
                </a:lnTo>
                <a:close/>
              </a:path>
            </a:pathLst>
          </a:custGeom>
          <a:blipFill>
            <a:blip r:embed="rId6"/>
            <a:stretch>
              <a:fillRect l="0" t="0" r="0" b="0"/>
            </a:stretch>
          </a:blipFill>
        </p:spPr>
      </p:sp>
      <p:sp>
        <p:nvSpPr>
          <p:cNvPr name="Freeform 12" id="12"/>
          <p:cNvSpPr/>
          <p:nvPr/>
        </p:nvSpPr>
        <p:spPr>
          <a:xfrm flipH="false" flipV="false" rot="0">
            <a:off x="14810186" y="3082010"/>
            <a:ext cx="1666139" cy="2699145"/>
          </a:xfrm>
          <a:custGeom>
            <a:avLst/>
            <a:gdLst/>
            <a:ahLst/>
            <a:cxnLst/>
            <a:rect r="r" b="b" t="t" l="l"/>
            <a:pathLst>
              <a:path h="2699145" w="1666139">
                <a:moveTo>
                  <a:pt x="0" y="0"/>
                </a:moveTo>
                <a:lnTo>
                  <a:pt x="1666139" y="0"/>
                </a:lnTo>
                <a:lnTo>
                  <a:pt x="1666139" y="2699146"/>
                </a:lnTo>
                <a:lnTo>
                  <a:pt x="0" y="2699146"/>
                </a:lnTo>
                <a:lnTo>
                  <a:pt x="0" y="0"/>
                </a:lnTo>
                <a:close/>
              </a:path>
            </a:pathLst>
          </a:custGeom>
          <a:blipFill>
            <a:blip r:embed="rId7"/>
            <a:stretch>
              <a:fillRect l="0" t="0" r="0" b="0"/>
            </a:stretch>
          </a:blipFill>
        </p:spPr>
      </p:sp>
      <p:sp>
        <p:nvSpPr>
          <p:cNvPr name="Freeform 13" id="13"/>
          <p:cNvSpPr/>
          <p:nvPr/>
        </p:nvSpPr>
        <p:spPr>
          <a:xfrm flipH="false" flipV="false" rot="0">
            <a:off x="14347252" y="6067857"/>
            <a:ext cx="2592008" cy="3313833"/>
          </a:xfrm>
          <a:custGeom>
            <a:avLst/>
            <a:gdLst/>
            <a:ahLst/>
            <a:cxnLst/>
            <a:rect r="r" b="b" t="t" l="l"/>
            <a:pathLst>
              <a:path h="3313833" w="2592008">
                <a:moveTo>
                  <a:pt x="0" y="0"/>
                </a:moveTo>
                <a:lnTo>
                  <a:pt x="2592008" y="0"/>
                </a:lnTo>
                <a:lnTo>
                  <a:pt x="2592008" y="3313834"/>
                </a:lnTo>
                <a:lnTo>
                  <a:pt x="0" y="3313834"/>
                </a:lnTo>
                <a:lnTo>
                  <a:pt x="0" y="0"/>
                </a:lnTo>
                <a:close/>
              </a:path>
            </a:pathLst>
          </a:custGeom>
          <a:blipFill>
            <a:blip r:embed="rId8"/>
            <a:stretch>
              <a:fillRect l="0" t="0" r="0" b="0"/>
            </a:stretch>
          </a:blipFill>
        </p:spPr>
      </p:sp>
      <p:sp>
        <p:nvSpPr>
          <p:cNvPr name="TextBox 14" id="14"/>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Medieval Soldiers</a:t>
            </a:r>
          </a:p>
        </p:txBody>
      </p:sp>
      <p:sp>
        <p:nvSpPr>
          <p:cNvPr name="TextBox 15" id="15"/>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6" id="16"/>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17" id="17"/>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9" tooltip="https://twitter.com/MsEJenkinson"/>
              </a:rPr>
              <a:t>Eimear Jenkinson</a:t>
            </a:r>
            <a:r>
              <a:rPr lang="en-US" sz="2200">
                <a:solidFill>
                  <a:srgbClr val="000000"/>
                </a:solidFill>
                <a:latin typeface="Arial"/>
              </a:rPr>
              <a:t> and </a:t>
            </a:r>
            <a:r>
              <a:rPr lang="en-US" sz="2200" u="sng">
                <a:solidFill>
                  <a:srgbClr val="000000"/>
                </a:solidFill>
                <a:latin typeface="Arial"/>
                <a:hlinkClick r:id="rId10" tooltip="https://twitter.com/Gregg_ONeill"/>
              </a:rPr>
              <a:t>Gregg O'Neill</a:t>
            </a:r>
            <a:r>
              <a:rPr lang="en-US" sz="2200">
                <a:solidFill>
                  <a:srgbClr val="000000"/>
                </a:solidFill>
                <a:latin typeface="Arial"/>
              </a:rPr>
              <a:t> (</a:t>
            </a:r>
            <a:r>
              <a:rPr lang="en-US" sz="2200" u="sng">
                <a:solidFill>
                  <a:srgbClr val="000000"/>
                </a:solidFill>
                <a:latin typeface="Arial"/>
                <a:hlinkClick r:id="rId11" tooltip="https://educate.ie/"/>
              </a:rPr>
              <a:t>educate.ie</a:t>
            </a:r>
            <a:r>
              <a:rPr lang="en-US" sz="2200">
                <a:solidFill>
                  <a:srgbClr val="000000"/>
                </a:solidFill>
                <a:latin typeface="Arial"/>
              </a:rPr>
              <a:t>)</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training of a knight</a:t>
            </a:r>
          </a:p>
        </p:txBody>
      </p:sp>
      <p:sp>
        <p:nvSpPr>
          <p:cNvPr name="TextBox 11" id="11"/>
          <p:cNvSpPr txBox="true"/>
          <p:nvPr/>
        </p:nvSpPr>
        <p:spPr>
          <a:xfrm rot="0">
            <a:off x="1028700" y="2139949"/>
            <a:ext cx="15609955" cy="13557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There were two ways for a man to become a knight. If a foot soldier showed exceptional bravery on the battlefield, he could be knighted by a lord. However, this was very rare and the main way was a three-stage process followed by the sons of nobles. </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14" id="14"/>
          <p:cNvSpPr txBox="true"/>
          <p:nvPr/>
        </p:nvSpPr>
        <p:spPr>
          <a:xfrm rot="0">
            <a:off x="1028700" y="3333749"/>
            <a:ext cx="15609955" cy="765175"/>
          </a:xfrm>
          <a:prstGeom prst="rect">
            <a:avLst/>
          </a:prstGeom>
        </p:spPr>
        <p:txBody>
          <a:bodyPr anchor="t" rtlCol="false" tIns="0" lIns="0" bIns="0" rIns="0">
            <a:spAutoFit/>
          </a:bodyPr>
          <a:lstStyle/>
          <a:p>
            <a:pPr algn="l">
              <a:lnSpc>
                <a:spcPts val="5600"/>
              </a:lnSpc>
            </a:pPr>
            <a:r>
              <a:rPr lang="en-US" sz="4000">
                <a:solidFill>
                  <a:srgbClr val="0F6FC6"/>
                </a:solidFill>
                <a:latin typeface="Arial Bold"/>
              </a:rPr>
              <a:t>Stage 1: Page</a:t>
            </a:r>
          </a:p>
        </p:txBody>
      </p:sp>
      <p:sp>
        <p:nvSpPr>
          <p:cNvPr name="TextBox 15" id="15"/>
          <p:cNvSpPr txBox="true"/>
          <p:nvPr/>
        </p:nvSpPr>
        <p:spPr>
          <a:xfrm rot="0">
            <a:off x="1028700" y="3994149"/>
            <a:ext cx="15609955" cy="13557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At the age of seven, a boy would be sent to live with the family of another lord; this was known as </a:t>
            </a:r>
            <a:r>
              <a:rPr lang="en-US" sz="2500">
                <a:solidFill>
                  <a:srgbClr val="000000"/>
                </a:solidFill>
                <a:latin typeface="Arial Bold"/>
              </a:rPr>
              <a:t>fostering</a:t>
            </a:r>
            <a:r>
              <a:rPr lang="en-US" sz="2500">
                <a:solidFill>
                  <a:srgbClr val="000000"/>
                </a:solidFill>
                <a:latin typeface="Arial"/>
              </a:rPr>
              <a:t>. He would learn to ride a horse, use a sword, sing and dance. He was taught manners, helped the lady of the castle and swerved the lord and lady at table. </a:t>
            </a:r>
          </a:p>
        </p:txBody>
      </p:sp>
      <p:sp>
        <p:nvSpPr>
          <p:cNvPr name="TextBox 16" id="16"/>
          <p:cNvSpPr txBox="true"/>
          <p:nvPr/>
        </p:nvSpPr>
        <p:spPr>
          <a:xfrm rot="0">
            <a:off x="1028700" y="5184774"/>
            <a:ext cx="15609955" cy="765175"/>
          </a:xfrm>
          <a:prstGeom prst="rect">
            <a:avLst/>
          </a:prstGeom>
        </p:spPr>
        <p:txBody>
          <a:bodyPr anchor="t" rtlCol="false" tIns="0" lIns="0" bIns="0" rIns="0">
            <a:spAutoFit/>
          </a:bodyPr>
          <a:lstStyle/>
          <a:p>
            <a:pPr algn="l">
              <a:lnSpc>
                <a:spcPts val="5600"/>
              </a:lnSpc>
            </a:pPr>
            <a:r>
              <a:rPr lang="en-US" sz="4000">
                <a:solidFill>
                  <a:srgbClr val="0F6FC6"/>
                </a:solidFill>
                <a:latin typeface="Arial Bold"/>
              </a:rPr>
              <a:t>Stage 2: Squire</a:t>
            </a:r>
          </a:p>
        </p:txBody>
      </p:sp>
      <p:sp>
        <p:nvSpPr>
          <p:cNvPr name="TextBox 17" id="17"/>
          <p:cNvSpPr txBox="true"/>
          <p:nvPr/>
        </p:nvSpPr>
        <p:spPr>
          <a:xfrm rot="0">
            <a:off x="1028700" y="5845174"/>
            <a:ext cx="15609955" cy="9175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Aged fourteen, the boy began learning to fight on horseback. He would accompany the lord into battle, look after his horse and weapons and help the lord dress for battle and tournaments.</a:t>
            </a:r>
          </a:p>
        </p:txBody>
      </p:sp>
      <p:sp>
        <p:nvSpPr>
          <p:cNvPr name="TextBox 18" id="18"/>
          <p:cNvSpPr txBox="true"/>
          <p:nvPr/>
        </p:nvSpPr>
        <p:spPr>
          <a:xfrm rot="0">
            <a:off x="1007553" y="6600823"/>
            <a:ext cx="15609955" cy="765175"/>
          </a:xfrm>
          <a:prstGeom prst="rect">
            <a:avLst/>
          </a:prstGeom>
        </p:spPr>
        <p:txBody>
          <a:bodyPr anchor="t" rtlCol="false" tIns="0" lIns="0" bIns="0" rIns="0">
            <a:spAutoFit/>
          </a:bodyPr>
          <a:lstStyle/>
          <a:p>
            <a:pPr algn="l">
              <a:lnSpc>
                <a:spcPts val="5600"/>
              </a:lnSpc>
            </a:pPr>
            <a:r>
              <a:rPr lang="en-US" sz="4000">
                <a:solidFill>
                  <a:srgbClr val="0F6FC6"/>
                </a:solidFill>
                <a:latin typeface="Arial Bold"/>
              </a:rPr>
              <a:t>Stage 3: Knight</a:t>
            </a:r>
          </a:p>
        </p:txBody>
      </p:sp>
      <p:sp>
        <p:nvSpPr>
          <p:cNvPr name="TextBox 19" id="19"/>
          <p:cNvSpPr txBox="true"/>
          <p:nvPr/>
        </p:nvSpPr>
        <p:spPr>
          <a:xfrm rot="0">
            <a:off x="1007553" y="7261223"/>
            <a:ext cx="15609955" cy="17938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At twenty-one, he was eligible to become a knight. He spent the night before the ceremony in prayer in the chapel. Then, dressed in a white robe and full armour, he took part in the ceremony of </a:t>
            </a:r>
            <a:r>
              <a:rPr lang="en-US" sz="2500">
                <a:solidFill>
                  <a:srgbClr val="000000"/>
                </a:solidFill>
                <a:latin typeface="Arial Bold"/>
              </a:rPr>
              <a:t>dubbing</a:t>
            </a:r>
            <a:r>
              <a:rPr lang="en-US" sz="2500">
                <a:solidFill>
                  <a:srgbClr val="000000"/>
                </a:solidFill>
                <a:latin typeface="Arial"/>
              </a:rPr>
              <a:t>. He swore an </a:t>
            </a:r>
            <a:r>
              <a:rPr lang="en-US" sz="2500">
                <a:solidFill>
                  <a:srgbClr val="000000"/>
                </a:solidFill>
                <a:latin typeface="Arial Bold"/>
              </a:rPr>
              <a:t>oath of chivalry</a:t>
            </a:r>
            <a:r>
              <a:rPr lang="en-US" sz="2500">
                <a:solidFill>
                  <a:srgbClr val="000000"/>
                </a:solidFill>
                <a:latin typeface="Arial"/>
              </a:rPr>
              <a:t> (</a:t>
            </a:r>
            <a:r>
              <a:rPr lang="en-US" sz="2500" u="sng">
                <a:solidFill>
                  <a:srgbClr val="000000"/>
                </a:solidFill>
                <a:latin typeface="Arial"/>
              </a:rPr>
              <a:t>to stay loyal to his lord, protect the poor and weak, and to be brave in battle</a:t>
            </a:r>
            <a:r>
              <a:rPr lang="en-US" sz="2500">
                <a:solidFill>
                  <a:srgbClr val="000000"/>
                </a:solidFill>
                <a:latin typeface="Arial"/>
              </a:rPr>
              <a:t>) and the lord touched him on both shoulders with a sword and told him, 'Arise, sir knight'.</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5055892" y="3933824"/>
            <a:ext cx="8176217" cy="5791487"/>
          </a:xfrm>
          <a:custGeom>
            <a:avLst/>
            <a:gdLst/>
            <a:ahLst/>
            <a:cxnLst/>
            <a:rect r="r" b="b" t="t" l="l"/>
            <a:pathLst>
              <a:path h="5791487" w="8176217">
                <a:moveTo>
                  <a:pt x="0" y="0"/>
                </a:moveTo>
                <a:lnTo>
                  <a:pt x="8176216" y="0"/>
                </a:lnTo>
                <a:lnTo>
                  <a:pt x="8176216" y="5791487"/>
                </a:lnTo>
                <a:lnTo>
                  <a:pt x="0" y="5791487"/>
                </a:lnTo>
                <a:lnTo>
                  <a:pt x="0" y="0"/>
                </a:lnTo>
                <a:close/>
              </a:path>
            </a:pathLst>
          </a:custGeom>
          <a:blipFill>
            <a:blip r:embed="rId6"/>
            <a:stretch>
              <a:fillRect l="0" t="0" r="0" b="0"/>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Life of a knight</a:t>
            </a:r>
          </a:p>
        </p:txBody>
      </p:sp>
      <p:sp>
        <p:nvSpPr>
          <p:cNvPr name="TextBox 12" id="12"/>
          <p:cNvSpPr txBox="true"/>
          <p:nvPr/>
        </p:nvSpPr>
        <p:spPr>
          <a:xfrm rot="0">
            <a:off x="1028700" y="2139949"/>
            <a:ext cx="15609955" cy="17938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lord would give a manor to the knight to manage. When he was not fighting in real wars and battles, the knight would often take part in tournaments. These featured mock battles, fought with wooden weapons, and jousting matches, where two knights on horseback rode straight at each other and each tried to knock his rival off his horse using a lance. </a:t>
            </a:r>
          </a:p>
        </p:txBody>
      </p:sp>
      <p:sp>
        <p:nvSpPr>
          <p:cNvPr name="TextBox 13" id="13"/>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4" id="14"/>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53, Artefact, 2nd Edition)</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rPr>
              <a:t>Name three differences between a foot soldier and a knight.</a:t>
            </a:r>
          </a:p>
          <a:p>
            <a:pPr algn="l" marL="647702" indent="-323851" lvl="1">
              <a:lnSpc>
                <a:spcPts val="4200"/>
              </a:lnSpc>
              <a:buAutoNum type="arabicPeriod" startAt="1"/>
            </a:pPr>
            <a:r>
              <a:rPr lang="en-US" sz="3000">
                <a:solidFill>
                  <a:srgbClr val="009B48"/>
                </a:solidFill>
                <a:latin typeface="Arial"/>
              </a:rPr>
              <a:t>Why do you think that foot soldiers and archers had very little protection?</a:t>
            </a:r>
          </a:p>
          <a:p>
            <a:pPr algn="l" marL="647702" indent="-323851" lvl="1">
              <a:lnSpc>
                <a:spcPts val="4200"/>
              </a:lnSpc>
              <a:buAutoNum type="arabicPeriod" startAt="1"/>
            </a:pPr>
            <a:r>
              <a:rPr lang="en-US" sz="3000">
                <a:solidFill>
                  <a:srgbClr val="009B48"/>
                </a:solidFill>
                <a:latin typeface="Arial"/>
              </a:rPr>
              <a:t>Explain what happened at the page and squire stages of becoming a knight.</a:t>
            </a:r>
          </a:p>
          <a:p>
            <a:pPr algn="l" marL="647702" indent="-323851" lvl="1">
              <a:lnSpc>
                <a:spcPts val="4200"/>
              </a:lnSpc>
              <a:buAutoNum type="arabicPeriod" startAt="1"/>
            </a:pPr>
            <a:r>
              <a:rPr lang="en-US" sz="3000">
                <a:solidFill>
                  <a:srgbClr val="009B48"/>
                </a:solidFill>
                <a:latin typeface="Arial"/>
              </a:rPr>
              <a:t>Explain the following terms: fostering; dubbing; oath of chivalry.</a:t>
            </a:r>
          </a:p>
          <a:p>
            <a:pPr algn="l" marL="647702" indent="-323851" lvl="1">
              <a:lnSpc>
                <a:spcPts val="4200"/>
              </a:lnSpc>
              <a:buAutoNum type="arabicPeriod" startAt="1"/>
            </a:pPr>
            <a:r>
              <a:rPr lang="en-US" sz="3000">
                <a:solidFill>
                  <a:srgbClr val="009B48"/>
                </a:solidFill>
                <a:latin typeface="Arial"/>
              </a:rPr>
              <a:t>Why do you think knights engaged in tournaments?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337590" y="9725311"/>
            <a:ext cx="3950410" cy="561689"/>
            <a:chOff x="0" y="0"/>
            <a:chExt cx="5267213" cy="748919"/>
          </a:xfrm>
        </p:grpSpPr>
        <p:sp>
          <p:nvSpPr>
            <p:cNvPr name="Freeform 3" id="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6" id="6"/>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Freeform 7" id="7"/>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0" y="3654735"/>
            <a:ext cx="18288000" cy="1235075"/>
          </a:xfrm>
          <a:prstGeom prst="rect">
            <a:avLst/>
          </a:prstGeom>
        </p:spPr>
        <p:txBody>
          <a:bodyPr anchor="t" rtlCol="false" tIns="0" lIns="0" bIns="0" rIns="0">
            <a:spAutoFit/>
          </a:bodyPr>
          <a:lstStyle/>
          <a:p>
            <a:pPr algn="ctr">
              <a:lnSpc>
                <a:spcPts val="9099"/>
              </a:lnSpc>
            </a:pPr>
            <a:r>
              <a:rPr lang="en-US" sz="6499" spc="292">
                <a:solidFill>
                  <a:srgbClr val="004AAD"/>
                </a:solidFill>
                <a:latin typeface="Arial Bold"/>
              </a:rPr>
              <a:t>6.4: LIFE IN THE NORMAN COUNTRYSIDE</a:t>
            </a:r>
          </a:p>
        </p:txBody>
      </p:sp>
      <p:sp>
        <p:nvSpPr>
          <p:cNvPr name="TextBox 9" id="9"/>
          <p:cNvSpPr txBox="true"/>
          <p:nvPr/>
        </p:nvSpPr>
        <p:spPr>
          <a:xfrm rot="0">
            <a:off x="0" y="3932547"/>
            <a:ext cx="18288000"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rPr>
              <a:t>6.4: life in the norman countryside</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476 to 1500</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789699" y="0"/>
            <a:ext cx="12708601" cy="9725311"/>
          </a:xfrm>
          <a:custGeom>
            <a:avLst/>
            <a:gdLst/>
            <a:ahLst/>
            <a:cxnLst/>
            <a:rect r="r" b="b" t="t" l="l"/>
            <a:pathLst>
              <a:path h="9725311" w="12708601">
                <a:moveTo>
                  <a:pt x="0" y="0"/>
                </a:moveTo>
                <a:lnTo>
                  <a:pt x="12708602" y="0"/>
                </a:lnTo>
                <a:lnTo>
                  <a:pt x="12708602"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2" id="12"/>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1st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Life in a medieval manor village</a:t>
            </a:r>
          </a:p>
        </p:txBody>
      </p:sp>
      <p:sp>
        <p:nvSpPr>
          <p:cNvPr name="TextBox 11" id="11"/>
          <p:cNvSpPr txBox="true"/>
          <p:nvPr/>
        </p:nvSpPr>
        <p:spPr>
          <a:xfrm rot="0">
            <a:off x="1028700" y="2139949"/>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vast majority of people in the Middle Ages lived in the countryside. </a:t>
            </a:r>
            <a:r>
              <a:rPr lang="en-US" sz="2500">
                <a:solidFill>
                  <a:srgbClr val="000000"/>
                </a:solidFill>
                <a:latin typeface="Arial"/>
              </a:rPr>
              <a:t>Most were </a:t>
            </a:r>
            <a:r>
              <a:rPr lang="en-US" sz="2500">
                <a:solidFill>
                  <a:srgbClr val="000000"/>
                </a:solidFill>
                <a:latin typeface="Arial Bold"/>
              </a:rPr>
              <a:t>peasants</a:t>
            </a:r>
            <a:r>
              <a:rPr lang="en-US" sz="2500">
                <a:solidFill>
                  <a:srgbClr val="000000"/>
                </a:solidFill>
                <a:latin typeface="Arial"/>
              </a:rPr>
              <a:t> (people who worked on a lord’s land) and lived in villages called </a:t>
            </a:r>
            <a:r>
              <a:rPr lang="en-US" sz="2500">
                <a:solidFill>
                  <a:srgbClr val="000000"/>
                </a:solidFill>
                <a:latin typeface="Arial Bold"/>
              </a:rPr>
              <a:t>manors</a:t>
            </a:r>
            <a:r>
              <a:rPr lang="en-US" sz="2500">
                <a:solidFill>
                  <a:srgbClr val="000000"/>
                </a:solidFill>
                <a:latin typeface="Arial"/>
              </a:rPr>
              <a:t> that were owned by a lord or knight. Each manor was quite small, usually made up of about 50 houses for the peasants, as well as the </a:t>
            </a:r>
            <a:r>
              <a:rPr lang="en-US" sz="2500">
                <a:solidFill>
                  <a:srgbClr val="000000"/>
                </a:solidFill>
                <a:latin typeface="Arial Bold"/>
              </a:rPr>
              <a:t>manor house</a:t>
            </a:r>
            <a:r>
              <a:rPr lang="en-US" sz="2500">
                <a:solidFill>
                  <a:srgbClr val="000000"/>
                </a:solidFill>
                <a:latin typeface="Arial"/>
              </a:rPr>
              <a:t> for the lord or knight and the </a:t>
            </a:r>
            <a:r>
              <a:rPr lang="en-US" sz="2500">
                <a:solidFill>
                  <a:srgbClr val="000000"/>
                </a:solidFill>
                <a:latin typeface="Arial Bold"/>
              </a:rPr>
              <a:t>church</a:t>
            </a:r>
            <a:r>
              <a:rPr lang="en-US" sz="2500">
                <a:solidFill>
                  <a:srgbClr val="000000"/>
                </a:solidFill>
                <a:latin typeface="Arial"/>
              </a:rPr>
              <a:t> for the local priest. </a:t>
            </a:r>
          </a:p>
          <a:p>
            <a:pPr algn="l">
              <a:lnSpc>
                <a:spcPts val="3500"/>
              </a:lnSpc>
            </a:pPr>
            <a:r>
              <a:rPr lang="en-US" sz="2500">
                <a:solidFill>
                  <a:srgbClr val="000000"/>
                </a:solidFill>
                <a:latin typeface="Arial"/>
              </a:rPr>
              <a:t>A manor usually had a </a:t>
            </a:r>
            <a:r>
              <a:rPr lang="en-US" sz="2500">
                <a:solidFill>
                  <a:srgbClr val="000000"/>
                </a:solidFill>
                <a:latin typeface="Arial Bold"/>
              </a:rPr>
              <a:t>mill </a:t>
            </a:r>
            <a:r>
              <a:rPr lang="en-US" sz="2500">
                <a:solidFill>
                  <a:srgbClr val="000000"/>
                </a:solidFill>
                <a:latin typeface="Arial"/>
              </a:rPr>
              <a:t>for grinding wheat to make bread, a </a:t>
            </a:r>
            <a:r>
              <a:rPr lang="en-US" sz="2500">
                <a:solidFill>
                  <a:srgbClr val="000000"/>
                </a:solidFill>
                <a:latin typeface="Arial Bold"/>
              </a:rPr>
              <a:t>blacksmith's forge </a:t>
            </a:r>
            <a:r>
              <a:rPr lang="en-US" sz="2500">
                <a:solidFill>
                  <a:srgbClr val="000000"/>
                </a:solidFill>
                <a:latin typeface="Arial"/>
              </a:rPr>
              <a:t>to make tools and weapons and a </a:t>
            </a:r>
            <a:r>
              <a:rPr lang="en-US" sz="2500">
                <a:solidFill>
                  <a:srgbClr val="000000"/>
                </a:solidFill>
                <a:latin typeface="Arial Bold"/>
              </a:rPr>
              <a:t>house</a:t>
            </a:r>
            <a:r>
              <a:rPr lang="en-US" sz="2500">
                <a:solidFill>
                  <a:srgbClr val="000000"/>
                </a:solidFill>
                <a:latin typeface="Arial"/>
              </a:rPr>
              <a:t> for the </a:t>
            </a:r>
            <a:r>
              <a:rPr lang="en-US" sz="2500">
                <a:solidFill>
                  <a:srgbClr val="000000"/>
                </a:solidFill>
                <a:latin typeface="Arial Bold"/>
              </a:rPr>
              <a:t>bailiff</a:t>
            </a:r>
            <a:r>
              <a:rPr lang="en-US" sz="2500">
                <a:solidFill>
                  <a:srgbClr val="000000"/>
                </a:solidFill>
                <a:latin typeface="Arial"/>
              </a:rPr>
              <a:t>, the man who ran the manor in the lord's absence. He was responsible for collecting taxes and keeping law and order in the village. </a:t>
            </a:r>
          </a:p>
          <a:p>
            <a:pPr algn="l">
              <a:lnSpc>
                <a:spcPts val="3500"/>
              </a:lnSpc>
            </a:pPr>
            <a:r>
              <a:rPr lang="en-US" sz="2500">
                <a:solidFill>
                  <a:srgbClr val="000000"/>
                </a:solidFill>
                <a:latin typeface="Arial"/>
              </a:rPr>
              <a:t>Most manors had woodland around them. The peasants could collect wood here to build their homes and make fires. However, they were strictly forbidden to hunt the animals in the forest and they would face very harsh punishments - such as lousing a hand - if they were caught! Only the lord was allowed to hunt in the forest. </a:t>
            </a:r>
          </a:p>
          <a:p>
            <a:pPr algn="l">
              <a:lnSpc>
                <a:spcPts val="3500"/>
              </a:lnSpc>
            </a:pP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aphicFrame>
        <p:nvGraphicFramePr>
          <p:cNvPr name="Table 10" id="10"/>
          <p:cNvGraphicFramePr>
            <a:graphicFrameLocks noGrp="true"/>
          </p:cNvGraphicFramePr>
          <p:nvPr/>
        </p:nvGraphicFramePr>
        <p:xfrm>
          <a:off x="1028700" y="6172200"/>
          <a:ext cx="15609955" cy="3445171"/>
        </p:xfrm>
        <a:graphic>
          <a:graphicData uri="http://schemas.openxmlformats.org/drawingml/2006/table">
            <a:tbl>
              <a:tblPr/>
              <a:tblGrid>
                <a:gridCol w="3902489"/>
                <a:gridCol w="3902489"/>
                <a:gridCol w="3902489"/>
                <a:gridCol w="3902489"/>
              </a:tblGrid>
              <a:tr h="861293">
                <a:tc>
                  <a:txBody>
                    <a:bodyPr anchor="t" rtlCol="false"/>
                    <a:lstStyle/>
                    <a:p>
                      <a:pPr algn="ctr">
                        <a:lnSpc>
                          <a:spcPts val="2799"/>
                        </a:lnSpc>
                        <a:defRPr/>
                      </a:pP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2448"/>
                    </a:solidFill>
                  </a:tcPr>
                </a:tc>
                <a:tc>
                  <a:txBody>
                    <a:bodyPr anchor="t" rtlCol="false"/>
                    <a:lstStyle/>
                    <a:p>
                      <a:pPr algn="ctr">
                        <a:lnSpc>
                          <a:spcPts val="2799"/>
                        </a:lnSpc>
                        <a:defRPr/>
                      </a:pPr>
                      <a:r>
                        <a:rPr lang="en-US" sz="1999">
                          <a:solidFill>
                            <a:srgbClr val="FFFFFF"/>
                          </a:solidFill>
                          <a:latin typeface="Open Sans Bold"/>
                        </a:rPr>
                        <a:t>Field 1</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2448"/>
                    </a:solidFill>
                  </a:tcPr>
                </a:tc>
                <a:tc>
                  <a:txBody>
                    <a:bodyPr anchor="t" rtlCol="false"/>
                    <a:lstStyle/>
                    <a:p>
                      <a:pPr algn="ctr">
                        <a:lnSpc>
                          <a:spcPts val="2799"/>
                        </a:lnSpc>
                        <a:defRPr/>
                      </a:pPr>
                      <a:r>
                        <a:rPr lang="en-US" sz="1999">
                          <a:solidFill>
                            <a:srgbClr val="FFFFFF"/>
                          </a:solidFill>
                          <a:latin typeface="Open Sans Bold"/>
                        </a:rPr>
                        <a:t>Field 2</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2448"/>
                    </a:solidFill>
                  </a:tcPr>
                </a:tc>
                <a:tc>
                  <a:txBody>
                    <a:bodyPr anchor="t" rtlCol="false"/>
                    <a:lstStyle/>
                    <a:p>
                      <a:pPr algn="ctr">
                        <a:lnSpc>
                          <a:spcPts val="2799"/>
                        </a:lnSpc>
                        <a:defRPr/>
                      </a:pPr>
                      <a:r>
                        <a:rPr lang="en-US" sz="1999">
                          <a:solidFill>
                            <a:srgbClr val="FFFFFF"/>
                          </a:solidFill>
                          <a:latin typeface="Open Sans Bold"/>
                        </a:rPr>
                        <a:t>Field 3</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2448"/>
                    </a:solidFill>
                  </a:tcPr>
                </a:tc>
              </a:tr>
              <a:tr h="861293">
                <a:tc>
                  <a:txBody>
                    <a:bodyPr anchor="t" rtlCol="false"/>
                    <a:lstStyle/>
                    <a:p>
                      <a:pPr algn="ctr">
                        <a:lnSpc>
                          <a:spcPts val="2799"/>
                        </a:lnSpc>
                        <a:defRPr/>
                      </a:pPr>
                      <a:r>
                        <a:rPr lang="en-US" sz="1999">
                          <a:solidFill>
                            <a:srgbClr val="FFFFFF"/>
                          </a:solidFill>
                          <a:latin typeface="Open Sans Bold"/>
                        </a:rPr>
                        <a:t>Year 1</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2799"/>
                        </a:lnSpc>
                        <a:defRPr/>
                      </a:pPr>
                      <a:r>
                        <a:rPr lang="en-US" sz="1999">
                          <a:solidFill>
                            <a:srgbClr val="000000"/>
                          </a:solidFill>
                          <a:latin typeface="Open Sans"/>
                        </a:rPr>
                        <a:t>Wheat</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a:txBody>
                    <a:bodyPr anchor="t" rtlCol="false"/>
                    <a:lstStyle/>
                    <a:p>
                      <a:pPr algn="ctr">
                        <a:lnSpc>
                          <a:spcPts val="2799"/>
                        </a:lnSpc>
                        <a:defRPr/>
                      </a:pPr>
                      <a:r>
                        <a:rPr lang="en-US" sz="1999">
                          <a:solidFill>
                            <a:srgbClr val="000000"/>
                          </a:solidFill>
                          <a:latin typeface="Open Sans"/>
                        </a:rPr>
                        <a:t>Oats and Barley</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799"/>
                        </a:lnSpc>
                        <a:defRPr/>
                      </a:pPr>
                      <a:r>
                        <a:rPr lang="en-US" sz="1999">
                          <a:solidFill>
                            <a:srgbClr val="000000"/>
                          </a:solidFill>
                          <a:latin typeface="Open Sans"/>
                        </a:rPr>
                        <a:t>Fallow</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C8E3FB"/>
                    </a:solidFill>
                  </a:tcPr>
                </a:tc>
              </a:tr>
              <a:tr h="861293">
                <a:tc>
                  <a:txBody>
                    <a:bodyPr anchor="t" rtlCol="false"/>
                    <a:lstStyle/>
                    <a:p>
                      <a:pPr algn="ctr">
                        <a:lnSpc>
                          <a:spcPts val="2799"/>
                        </a:lnSpc>
                        <a:defRPr/>
                      </a:pPr>
                      <a:r>
                        <a:rPr lang="en-US" sz="1999">
                          <a:solidFill>
                            <a:srgbClr val="FFFFFF"/>
                          </a:solidFill>
                          <a:latin typeface="Open Sans"/>
                        </a:rPr>
                        <a:t>Year 2</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2799"/>
                        </a:lnSpc>
                        <a:defRPr/>
                      </a:pPr>
                      <a:r>
                        <a:rPr lang="en-US" sz="1999">
                          <a:solidFill>
                            <a:srgbClr val="000000"/>
                          </a:solidFill>
                          <a:latin typeface="Open Sans"/>
                        </a:rPr>
                        <a:t>Oats and Barley</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799"/>
                        </a:lnSpc>
                        <a:defRPr/>
                      </a:pPr>
                      <a:r>
                        <a:rPr lang="en-US" sz="1999">
                          <a:solidFill>
                            <a:srgbClr val="000000"/>
                          </a:solidFill>
                          <a:latin typeface="Open Sans"/>
                        </a:rPr>
                        <a:t>Fallow</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C8E3FB"/>
                    </a:solidFill>
                  </a:tcPr>
                </a:tc>
                <a:tc>
                  <a:txBody>
                    <a:bodyPr anchor="t" rtlCol="false"/>
                    <a:lstStyle/>
                    <a:p>
                      <a:pPr algn="ctr">
                        <a:lnSpc>
                          <a:spcPts val="2799"/>
                        </a:lnSpc>
                        <a:defRPr/>
                      </a:pPr>
                      <a:r>
                        <a:rPr lang="en-US" sz="1999">
                          <a:solidFill>
                            <a:srgbClr val="000000"/>
                          </a:solidFill>
                          <a:latin typeface="Open Sans"/>
                        </a:rPr>
                        <a:t>Wheat</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861293">
                <a:tc>
                  <a:txBody>
                    <a:bodyPr anchor="t" rtlCol="false"/>
                    <a:lstStyle/>
                    <a:p>
                      <a:pPr algn="ctr">
                        <a:lnSpc>
                          <a:spcPts val="2799"/>
                        </a:lnSpc>
                        <a:defRPr/>
                      </a:pPr>
                      <a:r>
                        <a:rPr lang="en-US" sz="1999">
                          <a:solidFill>
                            <a:srgbClr val="FFFFFF"/>
                          </a:solidFill>
                          <a:latin typeface="Open Sans"/>
                        </a:rPr>
                        <a:t>Year 3</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2799"/>
                        </a:lnSpc>
                        <a:defRPr/>
                      </a:pPr>
                      <a:r>
                        <a:rPr lang="en-US" sz="1999">
                          <a:solidFill>
                            <a:srgbClr val="000000"/>
                          </a:solidFill>
                          <a:latin typeface="Open Sans"/>
                        </a:rPr>
                        <a:t>Fallow</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C8E3FB"/>
                    </a:solidFill>
                  </a:tcPr>
                </a:tc>
                <a:tc>
                  <a:txBody>
                    <a:bodyPr anchor="t" rtlCol="false"/>
                    <a:lstStyle/>
                    <a:p>
                      <a:pPr algn="ctr">
                        <a:lnSpc>
                          <a:spcPts val="2799"/>
                        </a:lnSpc>
                        <a:defRPr/>
                      </a:pPr>
                      <a:r>
                        <a:rPr lang="en-US" sz="1999">
                          <a:solidFill>
                            <a:srgbClr val="000000"/>
                          </a:solidFill>
                          <a:latin typeface="Open Sans"/>
                        </a:rPr>
                        <a:t>Wheat</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a:txBody>
                    <a:bodyPr anchor="t" rtlCol="false"/>
                    <a:lstStyle/>
                    <a:p>
                      <a:pPr algn="ctr">
                        <a:lnSpc>
                          <a:spcPts val="2799"/>
                        </a:lnSpc>
                        <a:defRPr/>
                      </a:pPr>
                      <a:r>
                        <a:rPr lang="en-US" sz="1999">
                          <a:solidFill>
                            <a:srgbClr val="000000"/>
                          </a:solidFill>
                          <a:latin typeface="Open Sans"/>
                        </a:rPr>
                        <a:t>Oats and Barley</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r>
            </a:tbl>
          </a:graphicData>
        </a:graphic>
      </p:graphicFrame>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Medieval Farming</a:t>
            </a:r>
          </a:p>
        </p:txBody>
      </p:sp>
      <p:sp>
        <p:nvSpPr>
          <p:cNvPr name="TextBox 12" id="12"/>
          <p:cNvSpPr txBox="true"/>
          <p:nvPr/>
        </p:nvSpPr>
        <p:spPr>
          <a:xfrm rot="0">
            <a:off x="1028700" y="2139949"/>
            <a:ext cx="15609955"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Farming  was the main occupation of the peasants on a medieval manor. They used the </a:t>
            </a:r>
            <a:r>
              <a:rPr lang="en-US" sz="2500">
                <a:solidFill>
                  <a:srgbClr val="000000"/>
                </a:solidFill>
                <a:latin typeface="Arial Bold"/>
              </a:rPr>
              <a:t>open field system </a:t>
            </a:r>
            <a:r>
              <a:rPr lang="en-US" sz="2500">
                <a:solidFill>
                  <a:srgbClr val="000000"/>
                </a:solidFill>
                <a:latin typeface="Arial"/>
              </a:rPr>
              <a:t>of farming:</a:t>
            </a:r>
          </a:p>
          <a:p>
            <a:pPr algn="l">
              <a:lnSpc>
                <a:spcPts val="3500"/>
              </a:lnSpc>
            </a:pPr>
            <a:r>
              <a:rPr lang="en-US" sz="2500">
                <a:solidFill>
                  <a:srgbClr val="000000"/>
                </a:solidFill>
                <a:latin typeface="Arial"/>
              </a:rPr>
              <a:t>The land for crops was divided into three huge fields. </a:t>
            </a:r>
            <a:r>
              <a:rPr lang="en-US" sz="2500" u="sng">
                <a:solidFill>
                  <a:srgbClr val="55C9FE"/>
                </a:solidFill>
                <a:latin typeface="Arial"/>
              </a:rPr>
              <a:t>Each field was divided into long strips of land and tended by different families</a:t>
            </a:r>
            <a:r>
              <a:rPr lang="en-US" sz="2500">
                <a:solidFill>
                  <a:srgbClr val="000000"/>
                </a:solidFill>
                <a:latin typeface="Arial"/>
              </a:rPr>
              <a:t>. </a:t>
            </a:r>
            <a:r>
              <a:rPr lang="en-US" sz="2500" u="sng">
                <a:solidFill>
                  <a:srgbClr val="55C9FE"/>
                </a:solidFill>
                <a:latin typeface="Arial"/>
              </a:rPr>
              <a:t>Each family had strips in each of the three fields</a:t>
            </a:r>
            <a:r>
              <a:rPr lang="en-US" sz="2500">
                <a:solidFill>
                  <a:srgbClr val="000000"/>
                </a:solidFill>
                <a:latin typeface="Arial"/>
              </a:rPr>
              <a:t>.</a:t>
            </a:r>
          </a:p>
          <a:p>
            <a:pPr algn="l">
              <a:lnSpc>
                <a:spcPts val="3500"/>
              </a:lnSpc>
            </a:pPr>
            <a:r>
              <a:rPr lang="en-US" sz="2500">
                <a:solidFill>
                  <a:srgbClr val="000000"/>
                </a:solidFill>
                <a:latin typeface="Arial"/>
              </a:rPr>
              <a:t>They practised </a:t>
            </a:r>
            <a:r>
              <a:rPr lang="en-US" sz="2500">
                <a:solidFill>
                  <a:srgbClr val="0F6FC6"/>
                </a:solidFill>
                <a:latin typeface="Arial Bold"/>
              </a:rPr>
              <a:t>crop rotation</a:t>
            </a:r>
            <a:r>
              <a:rPr lang="en-US" sz="2500">
                <a:solidFill>
                  <a:srgbClr val="000000"/>
                </a:solidFill>
                <a:latin typeface="Arial"/>
              </a:rPr>
              <a:t> – </a:t>
            </a:r>
            <a:r>
              <a:rPr lang="en-US" sz="2500" u="sng">
                <a:solidFill>
                  <a:srgbClr val="55C9FE"/>
                </a:solidFill>
                <a:latin typeface="Arial"/>
              </a:rPr>
              <a:t>the crop in each field was changed every year</a:t>
            </a:r>
            <a:r>
              <a:rPr lang="en-US" sz="2500">
                <a:solidFill>
                  <a:srgbClr val="000000"/>
                </a:solidFill>
                <a:latin typeface="Arial"/>
              </a:rPr>
              <a:t>. For example: </a:t>
            </a:r>
          </a:p>
          <a:p>
            <a:pPr algn="l" marL="539754" indent="-269877" lvl="1">
              <a:lnSpc>
                <a:spcPts val="3500"/>
              </a:lnSpc>
              <a:buAutoNum type="arabicPeriod" startAt="1"/>
            </a:pPr>
            <a:r>
              <a:rPr lang="en-US" sz="2500">
                <a:solidFill>
                  <a:srgbClr val="000000"/>
                </a:solidFill>
                <a:latin typeface="Arial"/>
              </a:rPr>
              <a:t>Field One – wheat for making bread</a:t>
            </a:r>
          </a:p>
          <a:p>
            <a:pPr algn="l" marL="539754" indent="-269877" lvl="1">
              <a:lnSpc>
                <a:spcPts val="3500"/>
              </a:lnSpc>
              <a:buAutoNum type="arabicPeriod" startAt="1"/>
            </a:pPr>
            <a:r>
              <a:rPr lang="en-US" sz="2500">
                <a:solidFill>
                  <a:srgbClr val="000000"/>
                </a:solidFill>
                <a:latin typeface="Arial"/>
              </a:rPr>
              <a:t>Field Two – oats for making porridge, barley for making beer</a:t>
            </a:r>
          </a:p>
          <a:p>
            <a:pPr algn="l" marL="539754" indent="-269877" lvl="1">
              <a:lnSpc>
                <a:spcPts val="3500"/>
              </a:lnSpc>
              <a:buAutoNum type="arabicPeriod" startAt="1"/>
            </a:pPr>
            <a:r>
              <a:rPr lang="en-US" sz="2500">
                <a:solidFill>
                  <a:srgbClr val="000000"/>
                </a:solidFill>
                <a:latin typeface="Arial"/>
              </a:rPr>
              <a:t>Field Three was left fallow (empty) for one year so that the soil could recover its nutrients.</a:t>
            </a:r>
          </a:p>
          <a:p>
            <a:pPr algn="l" marL="539754" indent="-269877" lvl="1">
              <a:lnSpc>
                <a:spcPts val="3500"/>
              </a:lnSpc>
              <a:buAutoNum type="arabicPeriod" startAt="1"/>
            </a:pPr>
            <a:r>
              <a:rPr lang="en-US" sz="2500">
                <a:solidFill>
                  <a:srgbClr val="000000"/>
                </a:solidFill>
                <a:latin typeface="Arial"/>
              </a:rPr>
              <a:t>A fourth large field, called </a:t>
            </a:r>
            <a:r>
              <a:rPr lang="en-US" sz="2500">
                <a:solidFill>
                  <a:srgbClr val="000000"/>
                </a:solidFill>
                <a:latin typeface="Arial Bold"/>
              </a:rPr>
              <a:t>The Commons</a:t>
            </a:r>
            <a:r>
              <a:rPr lang="en-US" sz="2500">
                <a:solidFill>
                  <a:srgbClr val="000000"/>
                </a:solidFill>
                <a:latin typeface="Arial"/>
              </a:rPr>
              <a:t>, was used for animal grazing.</a:t>
            </a:r>
          </a:p>
        </p:txBody>
      </p:sp>
      <p:sp>
        <p:nvSpPr>
          <p:cNvPr name="TextBox 13" id="13"/>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4" id="14"/>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791394" y="2488877"/>
            <a:ext cx="6147866" cy="5309246"/>
          </a:xfrm>
          <a:custGeom>
            <a:avLst/>
            <a:gdLst/>
            <a:ahLst/>
            <a:cxnLst/>
            <a:rect r="r" b="b" t="t" l="l"/>
            <a:pathLst>
              <a:path h="5309246" w="6147866">
                <a:moveTo>
                  <a:pt x="0" y="0"/>
                </a:moveTo>
                <a:lnTo>
                  <a:pt x="6147866" y="0"/>
                </a:lnTo>
                <a:lnTo>
                  <a:pt x="6147866" y="5309246"/>
                </a:lnTo>
                <a:lnTo>
                  <a:pt x="0" y="5309246"/>
                </a:lnTo>
                <a:lnTo>
                  <a:pt x="0" y="0"/>
                </a:lnTo>
                <a:close/>
              </a:path>
            </a:pathLst>
          </a:custGeom>
          <a:blipFill>
            <a:blip r:embed="rId6"/>
            <a:stretch>
              <a:fillRect l="0" t="0" r="0" b="0"/>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Peasants: Freeman vs Serfs</a:t>
            </a:r>
          </a:p>
        </p:txBody>
      </p:sp>
      <p:sp>
        <p:nvSpPr>
          <p:cNvPr name="TextBox 12" id="12"/>
          <p:cNvSpPr txBox="true"/>
          <p:nvPr/>
        </p:nvSpPr>
        <p:spPr>
          <a:xfrm rot="0">
            <a:off x="1028700" y="2139949"/>
            <a:ext cx="9545800"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There were two kinds of peasants in the Middle Ages: freeman and serfs.</a:t>
            </a:r>
          </a:p>
          <a:p>
            <a:pPr algn="l">
              <a:lnSpc>
                <a:spcPts val="3500"/>
              </a:lnSpc>
            </a:pPr>
            <a:r>
              <a:rPr lang="en-US" sz="2500">
                <a:solidFill>
                  <a:srgbClr val="0F6FC6"/>
                </a:solidFill>
                <a:latin typeface="Arial Bold"/>
              </a:rPr>
              <a:t>Freemen</a:t>
            </a:r>
            <a:r>
              <a:rPr lang="en-US" sz="2500">
                <a:solidFill>
                  <a:srgbClr val="0F6FC6"/>
                </a:solidFill>
                <a:latin typeface="Arial"/>
              </a:rPr>
              <a:t> </a:t>
            </a:r>
            <a:r>
              <a:rPr lang="en-US" sz="2500">
                <a:solidFill>
                  <a:srgbClr val="000000"/>
                </a:solidFill>
                <a:latin typeface="Arial"/>
              </a:rPr>
              <a:t>had to pay rent and a </a:t>
            </a:r>
            <a:r>
              <a:rPr lang="en-US" sz="2500">
                <a:solidFill>
                  <a:srgbClr val="0F6FC6"/>
                </a:solidFill>
                <a:latin typeface="Arial Bold"/>
              </a:rPr>
              <a:t>tithe </a:t>
            </a:r>
            <a:r>
              <a:rPr lang="en-US" sz="2500">
                <a:solidFill>
                  <a:srgbClr val="000000"/>
                </a:solidFill>
                <a:latin typeface="Arial"/>
              </a:rPr>
              <a:t>(</a:t>
            </a:r>
            <a:r>
              <a:rPr lang="en-US" sz="2500" u="sng">
                <a:solidFill>
                  <a:srgbClr val="55C9FE"/>
                </a:solidFill>
                <a:latin typeface="Arial"/>
              </a:rPr>
              <a:t>a tenth of their income to the local priest</a:t>
            </a:r>
            <a:r>
              <a:rPr lang="en-US" sz="2500">
                <a:solidFill>
                  <a:srgbClr val="000000"/>
                </a:solidFill>
                <a:latin typeface="Arial"/>
              </a:rPr>
              <a:t>) but they did not have to work the land for free. They were also able to marry whoever they wished and leave the manor. </a:t>
            </a:r>
          </a:p>
          <a:p>
            <a:pPr algn="l">
              <a:lnSpc>
                <a:spcPts val="3500"/>
              </a:lnSpc>
            </a:pPr>
            <a:r>
              <a:rPr lang="en-US" sz="2500">
                <a:solidFill>
                  <a:srgbClr val="000000"/>
                </a:solidFill>
                <a:latin typeface="Arial Bold"/>
              </a:rPr>
              <a:t>Serfs</a:t>
            </a:r>
            <a:r>
              <a:rPr lang="en-US" sz="2500">
                <a:solidFill>
                  <a:srgbClr val="000000"/>
                </a:solidFill>
                <a:latin typeface="Arial"/>
              </a:rPr>
              <a:t>, on the other hand, essentially belonged to their Lord and were a little better off than slaves. They worked six days a week farming a lord's land. In return they recieved a small plot of land to farm and build a house on. They could not leave the manor or marry without the lord's permission. They paid taxes to the lord and a tithe to the priest. They also had to work without pay for several days each year (</a:t>
            </a:r>
            <a:r>
              <a:rPr lang="en-US" sz="2500">
                <a:solidFill>
                  <a:srgbClr val="000000"/>
                </a:solidFill>
                <a:latin typeface="Arial Bold"/>
              </a:rPr>
              <a:t>boon work</a:t>
            </a:r>
            <a:r>
              <a:rPr lang="en-US" sz="2500">
                <a:solidFill>
                  <a:srgbClr val="000000"/>
                </a:solidFill>
                <a:latin typeface="Arial"/>
              </a:rPr>
              <a:t>) on the lords demesne (private land). If a serf escaped and stayed free for a year and a day, he became a freeman.</a:t>
            </a:r>
          </a:p>
        </p:txBody>
      </p:sp>
      <p:sp>
        <p:nvSpPr>
          <p:cNvPr name="TextBox 13" id="13"/>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4" id="14"/>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Learning Outcomes</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3.1 </a:t>
            </a:r>
            <a:r>
              <a:rPr lang="en-US" sz="3000">
                <a:solidFill>
                  <a:srgbClr val="004AAD"/>
                </a:solidFill>
                <a:latin typeface="Arial Bold"/>
              </a:rPr>
              <a:t>INVESTIGATE </a:t>
            </a:r>
            <a:r>
              <a:rPr lang="en-US" sz="3000">
                <a:solidFill>
                  <a:srgbClr val="000000"/>
                </a:solidFill>
                <a:latin typeface="Arial"/>
              </a:rPr>
              <a:t>the lives of people in one ancient or medieval civilisation.</a:t>
            </a:r>
          </a:p>
          <a:p>
            <a:pPr algn="l">
              <a:lnSpc>
                <a:spcPts val="4200"/>
              </a:lnSpc>
            </a:pPr>
            <a:r>
              <a:rPr lang="en-US" sz="3000">
                <a:solidFill>
                  <a:srgbClr val="000000"/>
                </a:solidFill>
                <a:latin typeface="Arial Bold"/>
              </a:rPr>
              <a:t>3.6</a:t>
            </a:r>
            <a:r>
              <a:rPr lang="en-US" sz="3000">
                <a:solidFill>
                  <a:srgbClr val="000000"/>
                </a:solidFill>
                <a:latin typeface="Arial"/>
              </a:rPr>
              <a:t> </a:t>
            </a:r>
            <a:r>
              <a:rPr lang="en-US" sz="3000">
                <a:solidFill>
                  <a:srgbClr val="004AAD"/>
                </a:solidFill>
                <a:latin typeface="Arial Bold"/>
              </a:rPr>
              <a:t>EXPLORE</a:t>
            </a:r>
            <a:r>
              <a:rPr lang="en-US" sz="3000">
                <a:solidFill>
                  <a:srgbClr val="004AAD"/>
                </a:solidFill>
                <a:latin typeface="Arial"/>
              </a:rPr>
              <a:t> </a:t>
            </a:r>
            <a:r>
              <a:rPr lang="en-US" sz="3000">
                <a:solidFill>
                  <a:srgbClr val="000000"/>
                </a:solidFill>
                <a:latin typeface="Arial"/>
              </a:rPr>
              <a:t>life and death in medieval times.</a:t>
            </a:r>
          </a:p>
          <a:p>
            <a:pPr algn="l">
              <a:lnSpc>
                <a:spcPts val="4200"/>
              </a:lnSpc>
            </a:pPr>
            <a:r>
              <a:rPr lang="en-US" sz="3000">
                <a:solidFill>
                  <a:srgbClr val="000000"/>
                </a:solidFill>
                <a:latin typeface="Arial Bold"/>
              </a:rPr>
              <a:t>1.1 </a:t>
            </a:r>
            <a:r>
              <a:rPr lang="en-US" sz="3000">
                <a:solidFill>
                  <a:srgbClr val="004AAD"/>
                </a:solidFill>
                <a:latin typeface="Arial Bold"/>
              </a:rPr>
              <a:t>DEVELOP </a:t>
            </a:r>
            <a:r>
              <a:rPr lang="en-US" sz="3000">
                <a:solidFill>
                  <a:srgbClr val="000000"/>
                </a:solidFill>
                <a:latin typeface="Arial"/>
              </a:rPr>
              <a:t>a sense of historical empathy by viewing people, issues and events encountered in their study of the past in their historical context.</a:t>
            </a:r>
          </a:p>
          <a:p>
            <a:pPr algn="l">
              <a:lnSpc>
                <a:spcPts val="4200"/>
              </a:lnSpc>
            </a:pPr>
            <a:r>
              <a:rPr lang="en-US" sz="3000">
                <a:solidFill>
                  <a:srgbClr val="000000"/>
                </a:solidFill>
                <a:latin typeface="Arial Bold"/>
              </a:rPr>
              <a:t>1.9 </a:t>
            </a:r>
            <a:r>
              <a:rPr lang="en-US" sz="3000">
                <a:solidFill>
                  <a:srgbClr val="004AAD"/>
                </a:solidFill>
                <a:latin typeface="Arial Bold"/>
              </a:rPr>
              <a:t>DEMONSTRATE </a:t>
            </a:r>
            <a:r>
              <a:rPr lang="en-US" sz="3000">
                <a:solidFill>
                  <a:srgbClr val="000000"/>
                </a:solidFill>
                <a:latin typeface="Arial"/>
              </a:rPr>
              <a:t>awareness of the significance of the history of Ireland and of Europe and the wider world across various dimensions, including political, social, economic, religious, cultural and scientific dimensions.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How serfs lived</a:t>
            </a:r>
          </a:p>
        </p:txBody>
      </p:sp>
      <p:sp>
        <p:nvSpPr>
          <p:cNvPr name="TextBox 11" id="11"/>
          <p:cNvSpPr txBox="true"/>
          <p:nvPr/>
        </p:nvSpPr>
        <p:spPr>
          <a:xfrm rot="0">
            <a:off x="1028700" y="2139949"/>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 serf’s home was tiny – a single room build with wattle and daub with a thatched roof. </a:t>
            </a:r>
            <a:r>
              <a:rPr lang="en-US" sz="2500">
                <a:solidFill>
                  <a:srgbClr val="000000"/>
                </a:solidFill>
                <a:latin typeface="Arial"/>
              </a:rPr>
              <a:t>Outside they grew vegetables and kept a few animals.  Inside was cramped, dark and smoky from the fire. At night, the animals were kept inside for warmth and safety. Men wore tunics and leggings while women wore long dresses with a head scarf. Their shoes were made from leather. All clothing was handmade, of wool or lined, and dyed using berry juice.</a:t>
            </a:r>
          </a:p>
          <a:p>
            <a:pPr algn="l">
              <a:lnSpc>
                <a:spcPts val="3500"/>
              </a:lnSpc>
            </a:pPr>
            <a:r>
              <a:rPr lang="en-US" sz="2500">
                <a:solidFill>
                  <a:srgbClr val="000000"/>
                </a:solidFill>
                <a:latin typeface="Arial"/>
              </a:rPr>
              <a:t>For food, a serf family had only what they could produce from their small plot. T</a:t>
            </a:r>
            <a:r>
              <a:rPr lang="en-US" sz="2500">
                <a:solidFill>
                  <a:srgbClr val="000000"/>
                </a:solidFill>
                <a:latin typeface="Arial"/>
              </a:rPr>
              <a:t>heir main diet consisted of bread, cheese, and a vegetable-oat soup called pottage. They drank ale (a  weak beer made from barley) because it was safer than water. They ate meat very rarely, possibly only at Christmas and Easter. </a:t>
            </a:r>
          </a:p>
          <a:p>
            <a:pPr algn="l">
              <a:lnSpc>
                <a:spcPts val="3500"/>
              </a:lnSpc>
            </a:pPr>
            <a:r>
              <a:rPr lang="en-US" sz="2500">
                <a:solidFill>
                  <a:srgbClr val="000000"/>
                </a:solidFill>
                <a:latin typeface="Arial"/>
              </a:rPr>
              <a:t>A female serf looked after the home, cooked, made clothes and reared the children until they were old enough to work in the fields with their father. The only leisure time was on Sundays and the various saints' days. On these days, after Mass, there was singing and dancing, drinking and village games. </a:t>
            </a:r>
          </a:p>
          <a:p>
            <a:pPr algn="l">
              <a:lnSpc>
                <a:spcPts val="3500"/>
              </a:lnSpc>
            </a:pPr>
            <a:r>
              <a:rPr lang="en-US" sz="2500">
                <a:solidFill>
                  <a:srgbClr val="000000"/>
                </a:solidFill>
                <a:latin typeface="Arial"/>
              </a:rPr>
              <a:t>They faced many dangers such as </a:t>
            </a:r>
            <a:r>
              <a:rPr lang="en-US" sz="2500">
                <a:solidFill>
                  <a:srgbClr val="000000"/>
                </a:solidFill>
                <a:latin typeface="Arial Bold"/>
              </a:rPr>
              <a:t>famines </a:t>
            </a:r>
            <a:r>
              <a:rPr lang="en-US" sz="2500">
                <a:solidFill>
                  <a:srgbClr val="000000"/>
                </a:solidFill>
                <a:latin typeface="Arial"/>
              </a:rPr>
              <a:t>(these were common in medieval times and it was the peasants who went hungry) and </a:t>
            </a:r>
            <a:r>
              <a:rPr lang="en-US" sz="2500">
                <a:solidFill>
                  <a:srgbClr val="000000"/>
                </a:solidFill>
                <a:latin typeface="Arial Bold"/>
              </a:rPr>
              <a:t>wars</a:t>
            </a:r>
            <a:r>
              <a:rPr lang="en-US" sz="2500">
                <a:solidFill>
                  <a:srgbClr val="000000"/>
                </a:solidFill>
                <a:latin typeface="Arial"/>
              </a:rPr>
              <a:t> between lords (which were so common that the priest had to ban fighting on certain days of the year (</a:t>
            </a:r>
            <a:r>
              <a:rPr lang="en-US" sz="2500">
                <a:solidFill>
                  <a:srgbClr val="000000"/>
                </a:solidFill>
                <a:latin typeface="Arial Italics"/>
              </a:rPr>
              <a:t>Truce of God</a:t>
            </a:r>
            <a:r>
              <a:rPr lang="en-US" sz="2500">
                <a:solidFill>
                  <a:srgbClr val="000000"/>
                </a:solidFill>
                <a:latin typeface="Arial"/>
              </a:rPr>
              <a:t>)).</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50, Artefact, 2nd Edition)</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rPr>
              <a:t>What crops were grown in the manor’s fields and what was made from them?</a:t>
            </a:r>
          </a:p>
          <a:p>
            <a:pPr algn="l" marL="647702" indent="-323851" lvl="1">
              <a:lnSpc>
                <a:spcPts val="4200"/>
              </a:lnSpc>
              <a:buAutoNum type="arabicPeriod" startAt="1"/>
            </a:pPr>
            <a:r>
              <a:rPr lang="en-US" sz="3000">
                <a:solidFill>
                  <a:srgbClr val="009B48"/>
                </a:solidFill>
                <a:latin typeface="Arial"/>
              </a:rPr>
              <a:t>The Church and the manor house were usually the only stone buildings. Why do you think this was?</a:t>
            </a:r>
          </a:p>
          <a:p>
            <a:pPr algn="l" marL="647702" indent="-323851" lvl="1">
              <a:lnSpc>
                <a:spcPts val="4200"/>
              </a:lnSpc>
              <a:buAutoNum type="arabicPeriod" startAt="1"/>
            </a:pPr>
            <a:r>
              <a:rPr lang="en-US" sz="3000">
                <a:solidFill>
                  <a:srgbClr val="009B48"/>
                </a:solidFill>
                <a:latin typeface="Arial"/>
              </a:rPr>
              <a:t>Explain the following terms; tithe; open field system; fallow; commons; bailiff.</a:t>
            </a:r>
          </a:p>
          <a:p>
            <a:pPr algn="l" marL="647702" indent="-323851" lvl="1">
              <a:lnSpc>
                <a:spcPts val="4200"/>
              </a:lnSpc>
              <a:buAutoNum type="arabicPeriod" startAt="1"/>
            </a:pPr>
            <a:r>
              <a:rPr lang="en-US" sz="3000">
                <a:solidFill>
                  <a:srgbClr val="009B48"/>
                </a:solidFill>
                <a:latin typeface="Arial"/>
              </a:rPr>
              <a:t>Name two difference between a serf and a freeman.</a:t>
            </a:r>
          </a:p>
          <a:p>
            <a:pPr algn="l" marL="647702" indent="-323851" lvl="1">
              <a:lnSpc>
                <a:spcPts val="4200"/>
              </a:lnSpc>
              <a:buAutoNum type="arabicPeriod" startAt="1"/>
            </a:pPr>
            <a:r>
              <a:rPr lang="en-US" sz="3000">
                <a:solidFill>
                  <a:srgbClr val="009B48"/>
                </a:solidFill>
                <a:latin typeface="Arial"/>
              </a:rPr>
              <a:t>Describe a serf’s house.</a:t>
            </a:r>
          </a:p>
          <a:p>
            <a:pPr algn="l" marL="647702" indent="-323851" lvl="1">
              <a:lnSpc>
                <a:spcPts val="4200"/>
              </a:lnSpc>
              <a:buAutoNum type="arabicPeriod" startAt="1"/>
            </a:pPr>
            <a:r>
              <a:rPr lang="en-US" sz="3000">
                <a:solidFill>
                  <a:srgbClr val="009B48"/>
                </a:solidFill>
                <a:latin typeface="Arial"/>
              </a:rPr>
              <a:t>What was a peasant’s clothes made from?</a:t>
            </a:r>
          </a:p>
          <a:p>
            <a:pPr algn="l" marL="647702" indent="-323851" lvl="1">
              <a:lnSpc>
                <a:spcPts val="4200"/>
              </a:lnSpc>
              <a:buAutoNum type="arabicPeriod" startAt="1"/>
            </a:pPr>
            <a:r>
              <a:rPr lang="en-US" sz="3000">
                <a:solidFill>
                  <a:srgbClr val="009B48"/>
                </a:solidFill>
                <a:latin typeface="Arial"/>
              </a:rPr>
              <a:t>What different types of work were done by male and female serfs?</a:t>
            </a:r>
          </a:p>
          <a:p>
            <a:pPr algn="l" marL="647702" indent="-323851" lvl="1">
              <a:lnSpc>
                <a:spcPts val="4200"/>
              </a:lnSpc>
              <a:buAutoNum type="arabicPeriod" startAt="1"/>
            </a:pPr>
            <a:r>
              <a:rPr lang="en-US" sz="3000">
                <a:solidFill>
                  <a:srgbClr val="009B48"/>
                </a:solidFill>
                <a:latin typeface="Arial"/>
              </a:rPr>
              <a:t>Describe leisure time for a serf.</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50, Artefact, 2nd Edition)</a:t>
            </a:r>
          </a:p>
        </p:txBody>
      </p:sp>
      <p:sp>
        <p:nvSpPr>
          <p:cNvPr name="TextBox 7" id="7"/>
          <p:cNvSpPr txBox="true"/>
          <p:nvPr/>
        </p:nvSpPr>
        <p:spPr>
          <a:xfrm rot="0">
            <a:off x="1028700" y="2139949"/>
            <a:ext cx="15609955" cy="7489824"/>
          </a:xfrm>
          <a:prstGeom prst="rect">
            <a:avLst/>
          </a:prstGeom>
        </p:spPr>
        <p:txBody>
          <a:bodyPr anchor="t" rtlCol="false" tIns="0" lIns="0" bIns="0" rIns="0">
            <a:spAutoFit/>
          </a:bodyPr>
          <a:lstStyle/>
          <a:p>
            <a:pPr algn="l" marL="539754" indent="-269877" lvl="1">
              <a:lnSpc>
                <a:spcPts val="3500"/>
              </a:lnSpc>
              <a:buAutoNum type="arabicPeriod" startAt="1"/>
            </a:pPr>
            <a:r>
              <a:rPr lang="en-US" sz="2500">
                <a:solidFill>
                  <a:srgbClr val="000000"/>
                </a:solidFill>
                <a:latin typeface="Arial"/>
              </a:rPr>
              <a:t>Oats – porridge and pottage; wheat – bread; barley – beer. </a:t>
            </a:r>
          </a:p>
          <a:p>
            <a:pPr algn="l" marL="539754" indent="-269877" lvl="1">
              <a:lnSpc>
                <a:spcPts val="3500"/>
              </a:lnSpc>
              <a:buAutoNum type="arabicPeriod" startAt="1"/>
            </a:pPr>
            <a:r>
              <a:rPr lang="en-US" sz="2500">
                <a:solidFill>
                  <a:srgbClr val="000000"/>
                </a:solidFill>
                <a:latin typeface="Arial"/>
              </a:rPr>
              <a:t>The church and the manor house were usually the only stone buildings because stone was more expensive to build with and the lord and priest were the only ones who could afford it. </a:t>
            </a:r>
          </a:p>
          <a:p>
            <a:pPr algn="l" marL="539754" indent="-269877" lvl="1">
              <a:lnSpc>
                <a:spcPts val="3500"/>
              </a:lnSpc>
              <a:buAutoNum type="arabicPeriod" startAt="1"/>
            </a:pPr>
          </a:p>
          <a:p>
            <a:pPr algn="l" marL="1079509" indent="-359836" lvl="2">
              <a:lnSpc>
                <a:spcPts val="3500"/>
              </a:lnSpc>
              <a:buAutoNum type="alphaLcPeriod" startAt="1"/>
            </a:pPr>
            <a:r>
              <a:rPr lang="en-US" sz="2500">
                <a:solidFill>
                  <a:srgbClr val="000000"/>
                </a:solidFill>
                <a:latin typeface="Arial"/>
              </a:rPr>
              <a:t>Open field system: peasants farmed the land in large open fields divided into strips of crops for each family. </a:t>
            </a:r>
          </a:p>
          <a:p>
            <a:pPr algn="l" marL="1079509" indent="-359836" lvl="2">
              <a:lnSpc>
                <a:spcPts val="3500"/>
              </a:lnSpc>
              <a:buAutoNum type="alphaLcPeriod" startAt="1"/>
            </a:pPr>
            <a:r>
              <a:rPr lang="en-US" sz="2500">
                <a:solidFill>
                  <a:srgbClr val="000000"/>
                </a:solidFill>
                <a:latin typeface="Arial"/>
              </a:rPr>
              <a:t>Fallow: leaving one field of three empty each year to allow it to regain its nutrients. </a:t>
            </a:r>
          </a:p>
          <a:p>
            <a:pPr algn="l" marL="1079509" indent="-359836" lvl="2">
              <a:lnSpc>
                <a:spcPts val="3500"/>
              </a:lnSpc>
              <a:buAutoNum type="alphaLcPeriod" startAt="1"/>
            </a:pPr>
            <a:r>
              <a:rPr lang="en-US" sz="2500">
                <a:solidFill>
                  <a:srgbClr val="000000"/>
                </a:solidFill>
                <a:latin typeface="Arial"/>
              </a:rPr>
              <a:t>Commons: large field in the manor used to graze the animals of the peasants.</a:t>
            </a:r>
          </a:p>
          <a:p>
            <a:pPr algn="l" marL="1079509" indent="-359836" lvl="2">
              <a:lnSpc>
                <a:spcPts val="3500"/>
              </a:lnSpc>
              <a:buAutoNum type="alphaLcPeriod" startAt="1"/>
            </a:pPr>
            <a:r>
              <a:rPr lang="en-US" sz="2500">
                <a:solidFill>
                  <a:srgbClr val="000000"/>
                </a:solidFill>
                <a:latin typeface="Arial"/>
              </a:rPr>
              <a:t>Tithe: tax on peasants – one-tenth of their income went to the local priest.</a:t>
            </a:r>
          </a:p>
          <a:p>
            <a:pPr algn="l" marL="539754" indent="-269877" lvl="1">
              <a:lnSpc>
                <a:spcPts val="3500"/>
              </a:lnSpc>
              <a:buAutoNum type="arabicPeriod" startAt="1"/>
            </a:pPr>
            <a:r>
              <a:rPr lang="en-US" sz="2500">
                <a:solidFill>
                  <a:srgbClr val="000000"/>
                </a:solidFill>
                <a:latin typeface="Arial"/>
              </a:rPr>
              <a:t>Any two of: Serfs needed permission to marry, freemen did not; freemen could leave the manor at will, serfs could not; freemen paid rent to the lord instead of working for free on his land. </a:t>
            </a:r>
          </a:p>
          <a:p>
            <a:pPr algn="l" marL="539754" indent="-269877" lvl="1">
              <a:lnSpc>
                <a:spcPts val="3500"/>
              </a:lnSpc>
              <a:buAutoNum type="arabicPeriod" startAt="1"/>
            </a:pPr>
            <a:r>
              <a:rPr lang="en-US" sz="2500">
                <a:solidFill>
                  <a:srgbClr val="000000"/>
                </a:solidFill>
                <a:latin typeface="Arial"/>
              </a:rPr>
              <a:t>A serf lived in a small one-room house with wattle and daub walls, an earthen floor and a thatched roof. </a:t>
            </a:r>
          </a:p>
          <a:p>
            <a:pPr algn="l" marL="539754" indent="-269877" lvl="1">
              <a:lnSpc>
                <a:spcPts val="3500"/>
              </a:lnSpc>
              <a:buAutoNum type="arabicPeriod" startAt="1"/>
            </a:pPr>
            <a:r>
              <a:rPr lang="en-US" sz="2500">
                <a:solidFill>
                  <a:srgbClr val="000000"/>
                </a:solidFill>
                <a:latin typeface="Arial"/>
              </a:rPr>
              <a:t>A peasant’s clothes were handmade from wool or linen. </a:t>
            </a:r>
          </a:p>
          <a:p>
            <a:pPr algn="l" marL="539754" indent="-269877" lvl="1">
              <a:lnSpc>
                <a:spcPts val="3500"/>
              </a:lnSpc>
              <a:buAutoNum type="arabicPeriod" startAt="1"/>
            </a:pPr>
            <a:r>
              <a:rPr lang="en-US" sz="2500">
                <a:solidFill>
                  <a:srgbClr val="000000"/>
                </a:solidFill>
                <a:latin typeface="Arial"/>
              </a:rPr>
              <a:t>Male serfs worked in the fields and hunted; female serfs looked after the house, cooked, made clothes, looked after their children and small animals such as chickens and goats. </a:t>
            </a:r>
          </a:p>
          <a:p>
            <a:pPr algn="l" marL="539754" indent="-269877" lvl="1">
              <a:lnSpc>
                <a:spcPts val="3500"/>
              </a:lnSpc>
              <a:buAutoNum type="arabicPeriod" startAt="1"/>
            </a:pPr>
            <a:r>
              <a:rPr lang="en-US" sz="2500">
                <a:solidFill>
                  <a:srgbClr val="000000"/>
                </a:solidFill>
                <a:latin typeface="Arial"/>
              </a:rPr>
              <a:t>On Sundays and holy days, there would be village games (such as wrestling), drinking, singing and dancing.</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337590" y="9725311"/>
            <a:ext cx="3950410" cy="561689"/>
            <a:chOff x="0" y="0"/>
            <a:chExt cx="5267213" cy="748919"/>
          </a:xfrm>
        </p:grpSpPr>
        <p:sp>
          <p:nvSpPr>
            <p:cNvPr name="Freeform 3" id="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6" id="6"/>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Freeform 7" id="7"/>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0" y="3654735"/>
            <a:ext cx="18288000" cy="1235075"/>
          </a:xfrm>
          <a:prstGeom prst="rect">
            <a:avLst/>
          </a:prstGeom>
        </p:spPr>
        <p:txBody>
          <a:bodyPr anchor="t" rtlCol="false" tIns="0" lIns="0" bIns="0" rIns="0">
            <a:spAutoFit/>
          </a:bodyPr>
          <a:lstStyle/>
          <a:p>
            <a:pPr algn="ctr">
              <a:lnSpc>
                <a:spcPts val="9099"/>
              </a:lnSpc>
            </a:pPr>
            <a:r>
              <a:rPr lang="en-US" sz="6499" spc="292">
                <a:solidFill>
                  <a:srgbClr val="004AAD"/>
                </a:solidFill>
                <a:latin typeface="Arial Bold"/>
              </a:rPr>
              <a:t>6.5: LIFE IN A NORMAN ENGLISH TOWN</a:t>
            </a:r>
          </a:p>
        </p:txBody>
      </p:sp>
      <p:sp>
        <p:nvSpPr>
          <p:cNvPr name="TextBox 9" id="9"/>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rPr>
              <a:t>6.5: life in a norman english town</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476 to 1500</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Medieval Towns</a:t>
            </a:r>
          </a:p>
        </p:txBody>
      </p:sp>
      <p:sp>
        <p:nvSpPr>
          <p:cNvPr name="TextBox 11" id="11"/>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Towns in Norman England and around Europe in the Middle Ages were much smaller than towns today. Most had only about 1,000 people and the largest had only about 5,000 people. Many were built on rivers, on the coast, where roads met so that people could make money from trade. Sometimes they were build near castles for protection and to cater to the needs of the castle. A town needed a charter, which was special permission or contract from the King or Queen where the town was granted the freedom to run its own affairs but had to pay taxes to the king. </a:t>
            </a:r>
          </a:p>
          <a:p>
            <a:pPr algn="l">
              <a:lnSpc>
                <a:spcPts val="4200"/>
              </a:lnSpc>
            </a:pPr>
            <a:r>
              <a:rPr lang="en-US" sz="3000">
                <a:solidFill>
                  <a:srgbClr val="000000"/>
                </a:solidFill>
                <a:latin typeface="Arial"/>
              </a:rPr>
              <a:t>A corporation and a mayor ran the town. They kept the walls in good repair, tried to deal with dirt and sweage, paid town guards and enforced the curfew and other laws of the town. </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1006256"/>
            <a:ext cx="16253460" cy="8274489"/>
          </a:xfrm>
          <a:custGeom>
            <a:avLst/>
            <a:gdLst/>
            <a:ahLst/>
            <a:cxnLst/>
            <a:rect r="r" b="b" t="t" l="l"/>
            <a:pathLst>
              <a:path h="8274489" w="16253460">
                <a:moveTo>
                  <a:pt x="0" y="0"/>
                </a:moveTo>
                <a:lnTo>
                  <a:pt x="16253460" y="0"/>
                </a:lnTo>
                <a:lnTo>
                  <a:pt x="16253460" y="8274488"/>
                </a:lnTo>
                <a:lnTo>
                  <a:pt x="0" y="8274488"/>
                </a:lnTo>
                <a:lnTo>
                  <a:pt x="0" y="0"/>
                </a:lnTo>
                <a:close/>
              </a:path>
            </a:pathLst>
          </a:custGeom>
          <a:blipFill>
            <a:blip r:embed="rId6"/>
            <a:stretch>
              <a:fillRect l="0" t="0" r="0" b="0"/>
            </a:stretch>
          </a:blipFill>
        </p:spPr>
      </p:sp>
      <p:sp>
        <p:nvSpPr>
          <p:cNvPr name="TextBox 11" id="11"/>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2" id="12"/>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Medieval Towns</a:t>
            </a:r>
          </a:p>
        </p:txBody>
      </p:sp>
      <p:sp>
        <p:nvSpPr>
          <p:cNvPr name="TextBox 11" id="11"/>
          <p:cNvSpPr txBox="true"/>
          <p:nvPr/>
        </p:nvSpPr>
        <p:spPr>
          <a:xfrm rot="0">
            <a:off x="1028700" y="2139949"/>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Every town was different, but they all shared common features:</a:t>
            </a:r>
          </a:p>
          <a:p>
            <a:pPr algn="l" marL="539754" indent="-269877" lvl="1">
              <a:lnSpc>
                <a:spcPts val="3500"/>
              </a:lnSpc>
              <a:buFont typeface="Arial"/>
              <a:buChar char="•"/>
            </a:pPr>
            <a:r>
              <a:rPr lang="en-US" sz="2500">
                <a:solidFill>
                  <a:srgbClr val="000000"/>
                </a:solidFill>
                <a:latin typeface="Arial"/>
              </a:rPr>
              <a:t>Towns had </a:t>
            </a:r>
            <a:r>
              <a:rPr lang="en-US" sz="2500">
                <a:solidFill>
                  <a:srgbClr val="000000"/>
                </a:solidFill>
                <a:latin typeface="Arial Bold"/>
              </a:rPr>
              <a:t>high walls </a:t>
            </a:r>
            <a:r>
              <a:rPr lang="en-US" sz="2500">
                <a:solidFill>
                  <a:srgbClr val="000000"/>
                </a:solidFill>
                <a:latin typeface="Arial"/>
              </a:rPr>
              <a:t>to protect them against attacks.</a:t>
            </a:r>
          </a:p>
          <a:p>
            <a:pPr algn="l" marL="539754" indent="-269877" lvl="1">
              <a:lnSpc>
                <a:spcPts val="3500"/>
              </a:lnSpc>
              <a:buFont typeface="Arial"/>
              <a:buChar char="•"/>
            </a:pPr>
            <a:r>
              <a:rPr lang="en-US" sz="2500">
                <a:solidFill>
                  <a:srgbClr val="000000"/>
                </a:solidFill>
                <a:latin typeface="Arial"/>
              </a:rPr>
              <a:t>Strong </a:t>
            </a:r>
            <a:r>
              <a:rPr lang="en-US" sz="2500">
                <a:solidFill>
                  <a:srgbClr val="000000"/>
                </a:solidFill>
                <a:latin typeface="Arial Bold"/>
              </a:rPr>
              <a:t>gates </a:t>
            </a:r>
            <a:r>
              <a:rPr lang="en-US" sz="2500">
                <a:solidFill>
                  <a:srgbClr val="000000"/>
                </a:solidFill>
                <a:latin typeface="Arial"/>
              </a:rPr>
              <a:t>were the only way in and out of the town. The gates were opened at dawn and closed at sundown. Anyone who wanted to come into the town to conduct business (especially to sell goods) had to pay a </a:t>
            </a:r>
            <a:r>
              <a:rPr lang="en-US" sz="2500">
                <a:solidFill>
                  <a:srgbClr val="000000"/>
                </a:solidFill>
                <a:latin typeface="Arial Bold"/>
              </a:rPr>
              <a:t>toll </a:t>
            </a:r>
            <a:r>
              <a:rPr lang="en-US" sz="2500">
                <a:solidFill>
                  <a:srgbClr val="000000"/>
                </a:solidFill>
                <a:latin typeface="Arial"/>
              </a:rPr>
              <a:t>(a tax on entry) at the gates.</a:t>
            </a:r>
          </a:p>
          <a:p>
            <a:pPr algn="l" marL="539754" indent="-269877" lvl="1">
              <a:lnSpc>
                <a:spcPts val="3500"/>
              </a:lnSpc>
              <a:buFont typeface="Arial"/>
              <a:buChar char="•"/>
            </a:pPr>
            <a:r>
              <a:rPr lang="en-US" sz="2500">
                <a:solidFill>
                  <a:srgbClr val="000000"/>
                </a:solidFill>
                <a:latin typeface="Arial"/>
              </a:rPr>
              <a:t>The main or </a:t>
            </a:r>
            <a:r>
              <a:rPr lang="en-US" sz="2500">
                <a:solidFill>
                  <a:srgbClr val="000000"/>
                </a:solidFill>
                <a:latin typeface="Arial Bold"/>
              </a:rPr>
              <a:t>high street </a:t>
            </a:r>
            <a:r>
              <a:rPr lang="en-US" sz="2500">
                <a:solidFill>
                  <a:srgbClr val="000000"/>
                </a:solidFill>
                <a:latin typeface="Arial"/>
              </a:rPr>
              <a:t>ran from the main gates to the </a:t>
            </a:r>
            <a:r>
              <a:rPr lang="en-US" sz="2500">
                <a:solidFill>
                  <a:srgbClr val="000000"/>
                </a:solidFill>
                <a:latin typeface="Arial Bold"/>
              </a:rPr>
              <a:t>market square </a:t>
            </a:r>
            <a:r>
              <a:rPr lang="en-US" sz="2500">
                <a:solidFill>
                  <a:srgbClr val="000000"/>
                </a:solidFill>
                <a:latin typeface="Arial"/>
              </a:rPr>
              <a:t>in the middle of the town. This was the only street that was wide and paved with stones or wooden planks. The richest people had their houses here.</a:t>
            </a:r>
          </a:p>
          <a:p>
            <a:pPr algn="l" marL="539754" indent="-269877" lvl="1">
              <a:lnSpc>
                <a:spcPts val="3500"/>
              </a:lnSpc>
              <a:buFont typeface="Arial"/>
              <a:buChar char="•"/>
            </a:pPr>
            <a:r>
              <a:rPr lang="en-US" sz="2500">
                <a:solidFill>
                  <a:srgbClr val="000000"/>
                </a:solidFill>
                <a:latin typeface="Arial Bold"/>
              </a:rPr>
              <a:t>Narrow streets </a:t>
            </a:r>
            <a:r>
              <a:rPr lang="en-US" sz="2500">
                <a:solidFill>
                  <a:srgbClr val="000000"/>
                </a:solidFill>
                <a:latin typeface="Arial"/>
              </a:rPr>
              <a:t>ran off the main street and these contained houses and shops for the townspeople.</a:t>
            </a:r>
          </a:p>
          <a:p>
            <a:pPr algn="l" marL="539754" indent="-269877" lvl="1">
              <a:lnSpc>
                <a:spcPts val="3500"/>
              </a:lnSpc>
              <a:buFont typeface="Arial"/>
              <a:buChar char="•"/>
            </a:pPr>
            <a:r>
              <a:rPr lang="en-US" sz="2500">
                <a:solidFill>
                  <a:srgbClr val="000000"/>
                </a:solidFill>
                <a:latin typeface="Arial"/>
              </a:rPr>
              <a:t>Larger towns had several </a:t>
            </a:r>
            <a:r>
              <a:rPr lang="en-US" sz="2500">
                <a:solidFill>
                  <a:srgbClr val="000000"/>
                </a:solidFill>
                <a:latin typeface="Arial Bold"/>
              </a:rPr>
              <a:t>churches </a:t>
            </a:r>
            <a:r>
              <a:rPr lang="en-US" sz="2500">
                <a:solidFill>
                  <a:srgbClr val="000000"/>
                </a:solidFill>
                <a:latin typeface="Arial"/>
              </a:rPr>
              <a:t>and even a </a:t>
            </a:r>
            <a:r>
              <a:rPr lang="en-US" sz="2500">
                <a:solidFill>
                  <a:srgbClr val="000000"/>
                </a:solidFill>
                <a:latin typeface="Arial Bold"/>
              </a:rPr>
              <a:t>cathedral</a:t>
            </a:r>
            <a:r>
              <a:rPr lang="en-US" sz="2500">
                <a:solidFill>
                  <a:srgbClr val="000000"/>
                </a:solidFill>
                <a:latin typeface="Arial"/>
              </a:rPr>
              <a:t>, if a bishop was based there.</a:t>
            </a:r>
          </a:p>
          <a:p>
            <a:pPr algn="l" marL="539754" indent="-269877" lvl="1">
              <a:lnSpc>
                <a:spcPts val="3500"/>
              </a:lnSpc>
              <a:buFont typeface="Arial"/>
              <a:buChar char="•"/>
            </a:pPr>
            <a:r>
              <a:rPr lang="en-US" sz="2500">
                <a:solidFill>
                  <a:srgbClr val="000000"/>
                </a:solidFill>
                <a:latin typeface="Arial"/>
              </a:rPr>
              <a:t>Outside the walls was the </a:t>
            </a:r>
            <a:r>
              <a:rPr lang="en-US" sz="2500">
                <a:solidFill>
                  <a:srgbClr val="000000"/>
                </a:solidFill>
                <a:latin typeface="Arial Bold"/>
              </a:rPr>
              <a:t>fair green </a:t>
            </a:r>
            <a:r>
              <a:rPr lang="en-US" sz="2500">
                <a:solidFill>
                  <a:srgbClr val="000000"/>
                </a:solidFill>
                <a:latin typeface="Arial"/>
              </a:rPr>
              <a:t>for the annual fair. This was a huge market where traders from all over the country sold exotic things like silks and spices, as well as tools and weapons. </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998577" y="2244724"/>
            <a:ext cx="5640078" cy="6495305"/>
          </a:xfrm>
          <a:custGeom>
            <a:avLst/>
            <a:gdLst/>
            <a:ahLst/>
            <a:cxnLst/>
            <a:rect r="r" b="b" t="t" l="l"/>
            <a:pathLst>
              <a:path h="6495305" w="5640078">
                <a:moveTo>
                  <a:pt x="0" y="0"/>
                </a:moveTo>
                <a:lnTo>
                  <a:pt x="5640078" y="0"/>
                </a:lnTo>
                <a:lnTo>
                  <a:pt x="5640078" y="6495306"/>
                </a:lnTo>
                <a:lnTo>
                  <a:pt x="0" y="6495306"/>
                </a:lnTo>
                <a:lnTo>
                  <a:pt x="0" y="0"/>
                </a:lnTo>
                <a:close/>
              </a:path>
            </a:pathLst>
          </a:custGeom>
          <a:blipFill>
            <a:blip r:embed="rId6"/>
            <a:stretch>
              <a:fillRect l="0" t="0" r="0" b="0"/>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Medieval Houses</a:t>
            </a:r>
          </a:p>
        </p:txBody>
      </p:sp>
      <p:sp>
        <p:nvSpPr>
          <p:cNvPr name="TextBox 12" id="12"/>
          <p:cNvSpPr txBox="true"/>
          <p:nvPr/>
        </p:nvSpPr>
        <p:spPr>
          <a:xfrm rot="0">
            <a:off x="1028700" y="2139949"/>
            <a:ext cx="9969877"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average person's house was made of wood. They were usually several storeys high. The higher floors usually stuck out over the street, which blocked the sun and made the streets very dark. Only important buildings - the church or town hall and richer people's homes - were made of stone. Craftsmen had their shops or workshops on the ground floor, with their family living on the floors above. Houses had no toilets; instead, people used chamber pots.</a:t>
            </a:r>
          </a:p>
          <a:p>
            <a:pPr algn="l">
              <a:lnSpc>
                <a:spcPts val="3500"/>
              </a:lnSpc>
            </a:pPr>
            <a:r>
              <a:rPr lang="en-US" sz="2500">
                <a:solidFill>
                  <a:srgbClr val="000000"/>
                </a:solidFill>
                <a:latin typeface="Arial"/>
              </a:rPr>
              <a:t>Many houses had back gardens where people grew vegetables and kept animals such as pigs, hens and cows. People kept dung heaps in their gardens where they threw some of their waste, especially foot waste.</a:t>
            </a:r>
          </a:p>
          <a:p>
            <a:pPr algn="l">
              <a:lnSpc>
                <a:spcPts val="3500"/>
              </a:lnSpc>
            </a:pPr>
            <a:r>
              <a:rPr lang="en-US" sz="2500">
                <a:solidFill>
                  <a:srgbClr val="000000"/>
                </a:solidFill>
                <a:latin typeface="Arial"/>
              </a:rPr>
              <a:t>Fire was a constant danger, due to all the wooden buildings. Towns imposed </a:t>
            </a:r>
            <a:r>
              <a:rPr lang="en-US" sz="2500">
                <a:solidFill>
                  <a:srgbClr val="0F6FC6"/>
                </a:solidFill>
                <a:latin typeface="Arial Bold"/>
              </a:rPr>
              <a:t>curfews</a:t>
            </a:r>
            <a:r>
              <a:rPr lang="en-US" sz="2500">
                <a:solidFill>
                  <a:srgbClr val="000000"/>
                </a:solidFill>
                <a:latin typeface="Arial"/>
              </a:rPr>
              <a:t>, which meant </a:t>
            </a:r>
            <a:r>
              <a:rPr lang="en-US" sz="2500" u="sng">
                <a:solidFill>
                  <a:srgbClr val="55C9FE"/>
                </a:solidFill>
                <a:latin typeface="Arial"/>
              </a:rPr>
              <a:t>people had to extinguish their fires at sundown</a:t>
            </a:r>
            <a:r>
              <a:rPr lang="en-US" sz="2500">
                <a:solidFill>
                  <a:srgbClr val="000000"/>
                </a:solidFill>
                <a:latin typeface="Arial"/>
              </a:rPr>
              <a:t>. </a:t>
            </a:r>
          </a:p>
        </p:txBody>
      </p:sp>
      <p:sp>
        <p:nvSpPr>
          <p:cNvPr name="TextBox 13" id="13"/>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4" id="14"/>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2139949"/>
            <a:ext cx="9815304"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streets were little more than mud tracks with an open drain down the middle. They were incredibly dirty, as people emptied the contents of their chamber pots outside each morning. Animals often roamed the streets. Life generally was very cramped and people lived very close together. This meant that disease could spread very easily. </a:t>
            </a:r>
          </a:p>
        </p:txBody>
      </p:sp>
      <p:sp>
        <p:nvSpPr>
          <p:cNvPr name="Freeform 11" id="11"/>
          <p:cNvSpPr/>
          <p:nvPr/>
        </p:nvSpPr>
        <p:spPr>
          <a:xfrm flipH="false" flipV="false" rot="0">
            <a:off x="10844004" y="2244724"/>
            <a:ext cx="6095256" cy="6857163"/>
          </a:xfrm>
          <a:custGeom>
            <a:avLst/>
            <a:gdLst/>
            <a:ahLst/>
            <a:cxnLst/>
            <a:rect r="r" b="b" t="t" l="l"/>
            <a:pathLst>
              <a:path h="6857163" w="6095256">
                <a:moveTo>
                  <a:pt x="0" y="0"/>
                </a:moveTo>
                <a:lnTo>
                  <a:pt x="6095256" y="0"/>
                </a:lnTo>
                <a:lnTo>
                  <a:pt x="6095256" y="6857163"/>
                </a:lnTo>
                <a:lnTo>
                  <a:pt x="0" y="6857163"/>
                </a:lnTo>
                <a:lnTo>
                  <a:pt x="0" y="0"/>
                </a:lnTo>
                <a:close/>
              </a:path>
            </a:pathLst>
          </a:custGeom>
          <a:blipFill>
            <a:blip r:embed="rId6"/>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Medieval Streets</a:t>
            </a:r>
          </a:p>
        </p:txBody>
      </p:sp>
      <p:sp>
        <p:nvSpPr>
          <p:cNvPr name="TextBox 13" id="13"/>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4" id="14"/>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2523855" y="5604616"/>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028700" y="5610511"/>
            <a:ext cx="3502723" cy="4114800"/>
          </a:xfrm>
          <a:custGeom>
            <a:avLst/>
            <a:gdLst/>
            <a:ahLst/>
            <a:cxnLst/>
            <a:rect r="r" b="b" t="t" l="l"/>
            <a:pathLst>
              <a:path h="4114800" w="3502723">
                <a:moveTo>
                  <a:pt x="0" y="0"/>
                </a:moveTo>
                <a:lnTo>
                  <a:pt x="3502723" y="0"/>
                </a:lnTo>
                <a:lnTo>
                  <a:pt x="350272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6600272" y="5604616"/>
            <a:ext cx="4424516" cy="4114800"/>
          </a:xfrm>
          <a:custGeom>
            <a:avLst/>
            <a:gdLst/>
            <a:ahLst/>
            <a:cxnLst/>
            <a:rect r="r" b="b" t="t" l="l"/>
            <a:pathLst>
              <a:path h="4114800" w="4424516">
                <a:moveTo>
                  <a:pt x="0" y="0"/>
                </a:moveTo>
                <a:lnTo>
                  <a:pt x="4424516" y="0"/>
                </a:lnTo>
                <a:lnTo>
                  <a:pt x="44245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3" id="13"/>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a:solidFill>
                  <a:srgbClr val="004AAD"/>
                </a:solidFill>
                <a:latin typeface="Arial Bold"/>
              </a:rPr>
              <a:t>Medieval Crime and Punishment</a:t>
            </a:r>
          </a:p>
        </p:txBody>
      </p:sp>
      <p:sp>
        <p:nvSpPr>
          <p:cNvPr name="TextBox 14" id="14"/>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Crime was common, especially at night. </a:t>
            </a:r>
            <a:r>
              <a:rPr lang="en-US" sz="3000">
                <a:solidFill>
                  <a:srgbClr val="000000"/>
                </a:solidFill>
                <a:latin typeface="Arial"/>
              </a:rPr>
              <a:t>Punishments were extreme:</a:t>
            </a:r>
          </a:p>
          <a:p>
            <a:pPr algn="l" marL="647702" indent="-323851" lvl="1">
              <a:lnSpc>
                <a:spcPts val="4200"/>
              </a:lnSpc>
              <a:buFont typeface="Arial"/>
              <a:buChar char="•"/>
            </a:pPr>
            <a:r>
              <a:rPr lang="en-US" sz="3000">
                <a:solidFill>
                  <a:srgbClr val="000000"/>
                </a:solidFill>
                <a:latin typeface="Arial"/>
              </a:rPr>
              <a:t>A robber would have his hand cut off </a:t>
            </a:r>
          </a:p>
          <a:p>
            <a:pPr algn="l" marL="647702" indent="-323851" lvl="1">
              <a:lnSpc>
                <a:spcPts val="4200"/>
              </a:lnSpc>
              <a:buFont typeface="Arial"/>
              <a:buChar char="•"/>
            </a:pPr>
            <a:r>
              <a:rPr lang="en-US" sz="3000">
                <a:solidFill>
                  <a:srgbClr val="000000"/>
                </a:solidFill>
                <a:latin typeface="Arial"/>
              </a:rPr>
              <a:t>Murderers were hanged in public</a:t>
            </a:r>
          </a:p>
          <a:p>
            <a:pPr algn="l" marL="647702" indent="-323851" lvl="1">
              <a:lnSpc>
                <a:spcPts val="4200"/>
              </a:lnSpc>
              <a:buFont typeface="Arial"/>
              <a:buChar char="•"/>
            </a:pPr>
            <a:r>
              <a:rPr lang="en-US" sz="3000">
                <a:solidFill>
                  <a:srgbClr val="000000"/>
                </a:solidFill>
                <a:latin typeface="Arial"/>
              </a:rPr>
              <a:t>Petty criminals were brought to market square and had their legs locked into </a:t>
            </a:r>
            <a:r>
              <a:rPr lang="en-US" sz="3000">
                <a:solidFill>
                  <a:srgbClr val="000000"/>
                </a:solidFill>
                <a:latin typeface="Arial Bold"/>
              </a:rPr>
              <a:t>stocks</a:t>
            </a:r>
            <a:r>
              <a:rPr lang="en-US" sz="3000">
                <a:solidFill>
                  <a:srgbClr val="000000"/>
                </a:solidFill>
                <a:latin typeface="Arial"/>
              </a:rPr>
              <a:t>, or their head and hands locked into a </a:t>
            </a:r>
            <a:r>
              <a:rPr lang="en-US" sz="3000">
                <a:solidFill>
                  <a:srgbClr val="000000"/>
                </a:solidFill>
                <a:latin typeface="Arial Bold"/>
              </a:rPr>
              <a:t>pillory</a:t>
            </a:r>
            <a:r>
              <a:rPr lang="en-US" sz="3000">
                <a:solidFill>
                  <a:srgbClr val="000000"/>
                </a:solidFill>
                <a:latin typeface="Arial"/>
              </a:rPr>
              <a:t>.</a:t>
            </a:r>
          </a:p>
        </p:txBody>
      </p:sp>
      <p:sp>
        <p:nvSpPr>
          <p:cNvPr name="TextBox 15" id="15"/>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6" id="16"/>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Introduction</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Middle Ages was the period of European history from about 500 to around 1500. It refers to the period between the end of the Roman Empire in the fifth century and the start of the Renaissance in the fifteenth century. It is also called the medieval period. It was a time when war and violence were widespread. Life was difficult, especially for people at the lower levels of society. One of the most powerful groups in medieval Europe was the Normans. This chapter will look at how they organised life in England under the feudal system.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58, Artefact, 2nd Edition)</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rPr>
              <a:t>Where were towns built in the Middle Ages and why were they built there?</a:t>
            </a:r>
          </a:p>
          <a:p>
            <a:pPr algn="l" marL="647702" indent="-323851" lvl="1">
              <a:lnSpc>
                <a:spcPts val="4200"/>
              </a:lnSpc>
              <a:buAutoNum type="arabicPeriod" startAt="1"/>
            </a:pPr>
            <a:r>
              <a:rPr lang="en-US" sz="3000">
                <a:solidFill>
                  <a:srgbClr val="009B48"/>
                </a:solidFill>
                <a:latin typeface="Arial"/>
              </a:rPr>
              <a:t>How did towns protect themselves?</a:t>
            </a:r>
          </a:p>
          <a:p>
            <a:pPr algn="l" marL="647702" indent="-323851" lvl="1">
              <a:lnSpc>
                <a:spcPts val="4200"/>
              </a:lnSpc>
              <a:buAutoNum type="arabicPeriod" startAt="1"/>
            </a:pPr>
            <a:r>
              <a:rPr lang="en-US" sz="3000">
                <a:solidFill>
                  <a:srgbClr val="009B48"/>
                </a:solidFill>
                <a:latin typeface="Arial"/>
              </a:rPr>
              <a:t>Describe a house in a medieval town. </a:t>
            </a:r>
          </a:p>
          <a:p>
            <a:pPr algn="l" marL="647702" indent="-323851" lvl="1">
              <a:lnSpc>
                <a:spcPts val="4200"/>
              </a:lnSpc>
              <a:buAutoNum type="arabicPeriod" startAt="1"/>
            </a:pPr>
            <a:r>
              <a:rPr lang="en-US" sz="3000">
                <a:solidFill>
                  <a:srgbClr val="009B48"/>
                </a:solidFill>
                <a:latin typeface="Arial"/>
              </a:rPr>
              <a:t>Explain the following term: charter.</a:t>
            </a:r>
          </a:p>
          <a:p>
            <a:pPr algn="l" marL="647702" indent="-323851" lvl="1">
              <a:lnSpc>
                <a:spcPts val="4200"/>
              </a:lnSpc>
              <a:buAutoNum type="arabicPeriod" startAt="1"/>
            </a:pPr>
            <a:r>
              <a:rPr lang="en-US" sz="3000">
                <a:solidFill>
                  <a:srgbClr val="009B48"/>
                </a:solidFill>
                <a:latin typeface="Arial"/>
              </a:rPr>
              <a:t>Why did diseases spread so easily in towns?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pSp>
        <p:nvGrpSpPr>
          <p:cNvPr name="Group 10" id="10"/>
          <p:cNvGrpSpPr/>
          <p:nvPr/>
        </p:nvGrpSpPr>
        <p:grpSpPr>
          <a:xfrm rot="0">
            <a:off x="1028700" y="7048642"/>
            <a:ext cx="2657202" cy="2676668"/>
            <a:chOff x="0" y="0"/>
            <a:chExt cx="3542936" cy="3568891"/>
          </a:xfrm>
        </p:grpSpPr>
        <p:sp>
          <p:nvSpPr>
            <p:cNvPr name="Freeform 11" id="11"/>
            <p:cNvSpPr/>
            <p:nvPr/>
          </p:nvSpPr>
          <p:spPr>
            <a:xfrm flipH="false" flipV="false" rot="0">
              <a:off x="0" y="0"/>
              <a:ext cx="3542936" cy="3568891"/>
            </a:xfrm>
            <a:custGeom>
              <a:avLst/>
              <a:gdLst/>
              <a:ahLst/>
              <a:cxnLst/>
              <a:rect r="r" b="b" t="t" l="l"/>
              <a:pathLst>
                <a:path h="3568891" w="3542936">
                  <a:moveTo>
                    <a:pt x="0" y="0"/>
                  </a:moveTo>
                  <a:lnTo>
                    <a:pt x="3542936" y="0"/>
                  </a:lnTo>
                  <a:lnTo>
                    <a:pt x="3542936" y="3568891"/>
                  </a:lnTo>
                  <a:lnTo>
                    <a:pt x="0" y="35688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632118" y="645096"/>
              <a:ext cx="2278699" cy="2278699"/>
            </a:xfrm>
            <a:custGeom>
              <a:avLst/>
              <a:gdLst/>
              <a:ahLst/>
              <a:cxnLst/>
              <a:rect r="r" b="b" t="t" l="l"/>
              <a:pathLst>
                <a:path h="2278699" w="2278699">
                  <a:moveTo>
                    <a:pt x="0" y="0"/>
                  </a:moveTo>
                  <a:lnTo>
                    <a:pt x="2278699" y="0"/>
                  </a:lnTo>
                  <a:lnTo>
                    <a:pt x="2278699" y="2278699"/>
                  </a:lnTo>
                  <a:lnTo>
                    <a:pt x="0" y="227869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sp>
        <p:nvSpPr>
          <p:cNvPr name="TextBox 13" id="13"/>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Craftsmen</a:t>
            </a:r>
          </a:p>
        </p:txBody>
      </p:sp>
      <p:sp>
        <p:nvSpPr>
          <p:cNvPr name="TextBox 14" id="14"/>
          <p:cNvSpPr txBox="true"/>
          <p:nvPr/>
        </p:nvSpPr>
        <p:spPr>
          <a:xfrm rot="0">
            <a:off x="1028700" y="2139949"/>
            <a:ext cx="15609955"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Craftsmen produced the everyday goods that the town needed, from food to tools to clothes - examples include butchers, bakers, blacksmiths, carpenters, stonemasons, coopers (barrel-makers), weavers and tanners (leather-makers). A craftsman would open a shop on the ground floor of his house. As most people could not read, his shop sign was a picture, not words (for example, a fishmonger might use a fish as a symbol). Shops in the same trade were often found in the same street. </a:t>
            </a:r>
          </a:p>
        </p:txBody>
      </p:sp>
      <p:sp>
        <p:nvSpPr>
          <p:cNvPr name="Freeform 15" id="15"/>
          <p:cNvSpPr/>
          <p:nvPr/>
        </p:nvSpPr>
        <p:spPr>
          <a:xfrm flipH="false" flipV="false" rot="0">
            <a:off x="14282058" y="7042748"/>
            <a:ext cx="2657202" cy="2676668"/>
          </a:xfrm>
          <a:custGeom>
            <a:avLst/>
            <a:gdLst/>
            <a:ahLst/>
            <a:cxnLst/>
            <a:rect r="r" b="b" t="t" l="l"/>
            <a:pathLst>
              <a:path h="2676668" w="2657202">
                <a:moveTo>
                  <a:pt x="0" y="0"/>
                </a:moveTo>
                <a:lnTo>
                  <a:pt x="2657202" y="0"/>
                </a:lnTo>
                <a:lnTo>
                  <a:pt x="2657202" y="2676668"/>
                </a:lnTo>
                <a:lnTo>
                  <a:pt x="0" y="267666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3685902" y="4366079"/>
            <a:ext cx="2657202" cy="2676668"/>
          </a:xfrm>
          <a:custGeom>
            <a:avLst/>
            <a:gdLst/>
            <a:ahLst/>
            <a:cxnLst/>
            <a:rect r="r" b="b" t="t" l="l"/>
            <a:pathLst>
              <a:path h="2676668" w="2657202">
                <a:moveTo>
                  <a:pt x="0" y="0"/>
                </a:moveTo>
                <a:lnTo>
                  <a:pt x="2657202" y="0"/>
                </a:lnTo>
                <a:lnTo>
                  <a:pt x="2657202" y="2676669"/>
                </a:lnTo>
                <a:lnTo>
                  <a:pt x="0" y="267666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6343104" y="4360184"/>
            <a:ext cx="2657202" cy="2676668"/>
          </a:xfrm>
          <a:custGeom>
            <a:avLst/>
            <a:gdLst/>
            <a:ahLst/>
            <a:cxnLst/>
            <a:rect r="r" b="b" t="t" l="l"/>
            <a:pathLst>
              <a:path h="2676668" w="2657202">
                <a:moveTo>
                  <a:pt x="0" y="0"/>
                </a:moveTo>
                <a:lnTo>
                  <a:pt x="2657201" y="0"/>
                </a:lnTo>
                <a:lnTo>
                  <a:pt x="2657201" y="2676669"/>
                </a:lnTo>
                <a:lnTo>
                  <a:pt x="0" y="267666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9000305" y="4354290"/>
            <a:ext cx="2657202" cy="2676668"/>
          </a:xfrm>
          <a:custGeom>
            <a:avLst/>
            <a:gdLst/>
            <a:ahLst/>
            <a:cxnLst/>
            <a:rect r="r" b="b" t="t" l="l"/>
            <a:pathLst>
              <a:path h="2676668" w="2657202">
                <a:moveTo>
                  <a:pt x="0" y="0"/>
                </a:moveTo>
                <a:lnTo>
                  <a:pt x="2657202" y="0"/>
                </a:lnTo>
                <a:lnTo>
                  <a:pt x="2657202" y="2676668"/>
                </a:lnTo>
                <a:lnTo>
                  <a:pt x="0" y="267666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0">
            <a:off x="11657507" y="4348395"/>
            <a:ext cx="2657202" cy="2676668"/>
          </a:xfrm>
          <a:custGeom>
            <a:avLst/>
            <a:gdLst/>
            <a:ahLst/>
            <a:cxnLst/>
            <a:rect r="r" b="b" t="t" l="l"/>
            <a:pathLst>
              <a:path h="2676668" w="2657202">
                <a:moveTo>
                  <a:pt x="0" y="0"/>
                </a:moveTo>
                <a:lnTo>
                  <a:pt x="2657202" y="0"/>
                </a:lnTo>
                <a:lnTo>
                  <a:pt x="2657202" y="2676668"/>
                </a:lnTo>
                <a:lnTo>
                  <a:pt x="0" y="267666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0">
            <a:off x="14314709" y="4342500"/>
            <a:ext cx="2657202" cy="2676668"/>
          </a:xfrm>
          <a:custGeom>
            <a:avLst/>
            <a:gdLst/>
            <a:ahLst/>
            <a:cxnLst/>
            <a:rect r="r" b="b" t="t" l="l"/>
            <a:pathLst>
              <a:path h="2676668" w="2657202">
                <a:moveTo>
                  <a:pt x="0" y="0"/>
                </a:moveTo>
                <a:lnTo>
                  <a:pt x="2657202" y="0"/>
                </a:lnTo>
                <a:lnTo>
                  <a:pt x="2657202" y="2676668"/>
                </a:lnTo>
                <a:lnTo>
                  <a:pt x="0" y="267666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21" id="21"/>
          <p:cNvGrpSpPr/>
          <p:nvPr/>
        </p:nvGrpSpPr>
        <p:grpSpPr>
          <a:xfrm rot="0">
            <a:off x="1028700" y="4371974"/>
            <a:ext cx="2657202" cy="2676668"/>
            <a:chOff x="0" y="0"/>
            <a:chExt cx="3542936" cy="3568891"/>
          </a:xfrm>
        </p:grpSpPr>
        <p:sp>
          <p:nvSpPr>
            <p:cNvPr name="Freeform 22" id="22"/>
            <p:cNvSpPr/>
            <p:nvPr/>
          </p:nvSpPr>
          <p:spPr>
            <a:xfrm flipH="false" flipV="false" rot="0">
              <a:off x="0" y="0"/>
              <a:ext cx="3542936" cy="3568891"/>
            </a:xfrm>
            <a:custGeom>
              <a:avLst/>
              <a:gdLst/>
              <a:ahLst/>
              <a:cxnLst/>
              <a:rect r="r" b="b" t="t" l="l"/>
              <a:pathLst>
                <a:path h="3568891" w="3542936">
                  <a:moveTo>
                    <a:pt x="0" y="0"/>
                  </a:moveTo>
                  <a:lnTo>
                    <a:pt x="3542936" y="0"/>
                  </a:lnTo>
                  <a:lnTo>
                    <a:pt x="3542936" y="3568891"/>
                  </a:lnTo>
                  <a:lnTo>
                    <a:pt x="0" y="35688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3" id="23"/>
            <p:cNvSpPr/>
            <p:nvPr/>
          </p:nvSpPr>
          <p:spPr>
            <a:xfrm flipH="false" flipV="false" rot="0">
              <a:off x="546997" y="577309"/>
              <a:ext cx="2448941" cy="2335677"/>
            </a:xfrm>
            <a:custGeom>
              <a:avLst/>
              <a:gdLst/>
              <a:ahLst/>
              <a:cxnLst/>
              <a:rect r="r" b="b" t="t" l="l"/>
              <a:pathLst>
                <a:path h="2335677" w="2448941">
                  <a:moveTo>
                    <a:pt x="0" y="0"/>
                  </a:moveTo>
                  <a:lnTo>
                    <a:pt x="2448941" y="0"/>
                  </a:lnTo>
                  <a:lnTo>
                    <a:pt x="2448941" y="2335677"/>
                  </a:lnTo>
                  <a:lnTo>
                    <a:pt x="0" y="2335677"/>
                  </a:lnTo>
                  <a:lnTo>
                    <a:pt x="0" y="0"/>
                  </a:lnTo>
                  <a:close/>
                </a:path>
              </a:pathLst>
            </a:custGeom>
            <a:blipFill>
              <a:blip r:embed="rId10"/>
              <a:stretch>
                <a:fillRect l="0" t="0" r="0" b="0"/>
              </a:stretch>
            </a:blipFill>
          </p:spPr>
        </p:sp>
      </p:grpSp>
      <p:sp>
        <p:nvSpPr>
          <p:cNvPr name="Freeform 24" id="24"/>
          <p:cNvSpPr/>
          <p:nvPr/>
        </p:nvSpPr>
        <p:spPr>
          <a:xfrm flipH="false" flipV="false" rot="0">
            <a:off x="4105002" y="5088762"/>
            <a:ext cx="1887081" cy="1184143"/>
          </a:xfrm>
          <a:custGeom>
            <a:avLst/>
            <a:gdLst/>
            <a:ahLst/>
            <a:cxnLst/>
            <a:rect r="r" b="b" t="t" l="l"/>
            <a:pathLst>
              <a:path h="1184143" w="1887081">
                <a:moveTo>
                  <a:pt x="0" y="0"/>
                </a:moveTo>
                <a:lnTo>
                  <a:pt x="1887081" y="0"/>
                </a:lnTo>
                <a:lnTo>
                  <a:pt x="1887081" y="1184144"/>
                </a:lnTo>
                <a:lnTo>
                  <a:pt x="0" y="118414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5" id="25"/>
          <p:cNvSpPr/>
          <p:nvPr/>
        </p:nvSpPr>
        <p:spPr>
          <a:xfrm flipH="false" flipV="false" rot="0">
            <a:off x="6811710" y="5117502"/>
            <a:ext cx="1719990" cy="1150243"/>
          </a:xfrm>
          <a:custGeom>
            <a:avLst/>
            <a:gdLst/>
            <a:ahLst/>
            <a:cxnLst/>
            <a:rect r="r" b="b" t="t" l="l"/>
            <a:pathLst>
              <a:path h="1150243" w="1719990">
                <a:moveTo>
                  <a:pt x="0" y="0"/>
                </a:moveTo>
                <a:lnTo>
                  <a:pt x="1719989" y="0"/>
                </a:lnTo>
                <a:lnTo>
                  <a:pt x="1719989" y="1150243"/>
                </a:lnTo>
                <a:lnTo>
                  <a:pt x="0" y="115024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6" id="26"/>
          <p:cNvSpPr/>
          <p:nvPr/>
        </p:nvSpPr>
        <p:spPr>
          <a:xfrm flipH="false" flipV="false" rot="0">
            <a:off x="9467030" y="5283979"/>
            <a:ext cx="1840486" cy="793710"/>
          </a:xfrm>
          <a:custGeom>
            <a:avLst/>
            <a:gdLst/>
            <a:ahLst/>
            <a:cxnLst/>
            <a:rect r="r" b="b" t="t" l="l"/>
            <a:pathLst>
              <a:path h="793710" w="1840486">
                <a:moveTo>
                  <a:pt x="0" y="0"/>
                </a:moveTo>
                <a:lnTo>
                  <a:pt x="1840486" y="0"/>
                </a:lnTo>
                <a:lnTo>
                  <a:pt x="1840486" y="793710"/>
                </a:lnTo>
                <a:lnTo>
                  <a:pt x="0" y="79371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7" id="27"/>
          <p:cNvSpPr/>
          <p:nvPr/>
        </p:nvSpPr>
        <p:spPr>
          <a:xfrm flipH="false" flipV="false" rot="0">
            <a:off x="12103330" y="4885231"/>
            <a:ext cx="1765555" cy="1591207"/>
          </a:xfrm>
          <a:custGeom>
            <a:avLst/>
            <a:gdLst/>
            <a:ahLst/>
            <a:cxnLst/>
            <a:rect r="r" b="b" t="t" l="l"/>
            <a:pathLst>
              <a:path h="1591207" w="1765555">
                <a:moveTo>
                  <a:pt x="0" y="0"/>
                </a:moveTo>
                <a:lnTo>
                  <a:pt x="1765556" y="0"/>
                </a:lnTo>
                <a:lnTo>
                  <a:pt x="1765556" y="1591207"/>
                </a:lnTo>
                <a:lnTo>
                  <a:pt x="0" y="159120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8" id="28"/>
          <p:cNvSpPr/>
          <p:nvPr/>
        </p:nvSpPr>
        <p:spPr>
          <a:xfrm flipH="false" flipV="false" rot="0">
            <a:off x="14964055" y="4804955"/>
            <a:ext cx="1483441" cy="1671482"/>
          </a:xfrm>
          <a:custGeom>
            <a:avLst/>
            <a:gdLst/>
            <a:ahLst/>
            <a:cxnLst/>
            <a:rect r="r" b="b" t="t" l="l"/>
            <a:pathLst>
              <a:path h="1671482" w="1483441">
                <a:moveTo>
                  <a:pt x="0" y="0"/>
                </a:moveTo>
                <a:lnTo>
                  <a:pt x="1483441" y="0"/>
                </a:lnTo>
                <a:lnTo>
                  <a:pt x="1483441" y="1671483"/>
                </a:lnTo>
                <a:lnTo>
                  <a:pt x="0" y="167148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grpSp>
        <p:nvGrpSpPr>
          <p:cNvPr name="Group 29" id="29"/>
          <p:cNvGrpSpPr/>
          <p:nvPr/>
        </p:nvGrpSpPr>
        <p:grpSpPr>
          <a:xfrm rot="0">
            <a:off x="3685902" y="7048642"/>
            <a:ext cx="2657202" cy="2676668"/>
            <a:chOff x="0" y="0"/>
            <a:chExt cx="3542936" cy="3568891"/>
          </a:xfrm>
        </p:grpSpPr>
        <p:sp>
          <p:nvSpPr>
            <p:cNvPr name="Freeform 30" id="30"/>
            <p:cNvSpPr/>
            <p:nvPr/>
          </p:nvSpPr>
          <p:spPr>
            <a:xfrm flipH="false" flipV="false" rot="0">
              <a:off x="0" y="0"/>
              <a:ext cx="3542936" cy="3568891"/>
            </a:xfrm>
            <a:custGeom>
              <a:avLst/>
              <a:gdLst/>
              <a:ahLst/>
              <a:cxnLst/>
              <a:rect r="r" b="b" t="t" l="l"/>
              <a:pathLst>
                <a:path h="3568891" w="3542936">
                  <a:moveTo>
                    <a:pt x="0" y="0"/>
                  </a:moveTo>
                  <a:lnTo>
                    <a:pt x="3542936" y="0"/>
                  </a:lnTo>
                  <a:lnTo>
                    <a:pt x="3542936" y="3568891"/>
                  </a:lnTo>
                  <a:lnTo>
                    <a:pt x="0" y="35688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1" id="31"/>
            <p:cNvSpPr/>
            <p:nvPr/>
          </p:nvSpPr>
          <p:spPr>
            <a:xfrm flipH="false" flipV="false" rot="0">
              <a:off x="973105" y="552694"/>
              <a:ext cx="1687499" cy="2463502"/>
            </a:xfrm>
            <a:custGeom>
              <a:avLst/>
              <a:gdLst/>
              <a:ahLst/>
              <a:cxnLst/>
              <a:rect r="r" b="b" t="t" l="l"/>
              <a:pathLst>
                <a:path h="2463502" w="1687499">
                  <a:moveTo>
                    <a:pt x="0" y="0"/>
                  </a:moveTo>
                  <a:lnTo>
                    <a:pt x="1687499" y="0"/>
                  </a:lnTo>
                  <a:lnTo>
                    <a:pt x="1687499" y="2463503"/>
                  </a:lnTo>
                  <a:lnTo>
                    <a:pt x="0" y="2463503"/>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grpSp>
      <p:grpSp>
        <p:nvGrpSpPr>
          <p:cNvPr name="Group 32" id="32"/>
          <p:cNvGrpSpPr/>
          <p:nvPr/>
        </p:nvGrpSpPr>
        <p:grpSpPr>
          <a:xfrm rot="0">
            <a:off x="6343104" y="7048642"/>
            <a:ext cx="2657202" cy="2676668"/>
            <a:chOff x="0" y="0"/>
            <a:chExt cx="3542936" cy="3568891"/>
          </a:xfrm>
        </p:grpSpPr>
        <p:sp>
          <p:nvSpPr>
            <p:cNvPr name="Freeform 33" id="33"/>
            <p:cNvSpPr/>
            <p:nvPr/>
          </p:nvSpPr>
          <p:spPr>
            <a:xfrm flipH="false" flipV="false" rot="0">
              <a:off x="0" y="0"/>
              <a:ext cx="3542936" cy="3568891"/>
            </a:xfrm>
            <a:custGeom>
              <a:avLst/>
              <a:gdLst/>
              <a:ahLst/>
              <a:cxnLst/>
              <a:rect r="r" b="b" t="t" l="l"/>
              <a:pathLst>
                <a:path h="3568891" w="3542936">
                  <a:moveTo>
                    <a:pt x="0" y="0"/>
                  </a:moveTo>
                  <a:lnTo>
                    <a:pt x="3542936" y="0"/>
                  </a:lnTo>
                  <a:lnTo>
                    <a:pt x="3542936" y="3568891"/>
                  </a:lnTo>
                  <a:lnTo>
                    <a:pt x="0" y="35688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4" id="34"/>
            <p:cNvSpPr/>
            <p:nvPr/>
          </p:nvSpPr>
          <p:spPr>
            <a:xfrm flipH="false" flipV="false" rot="0">
              <a:off x="818493" y="671687"/>
              <a:ext cx="1905950" cy="2209797"/>
            </a:xfrm>
            <a:custGeom>
              <a:avLst/>
              <a:gdLst/>
              <a:ahLst/>
              <a:cxnLst/>
              <a:rect r="r" b="b" t="t" l="l"/>
              <a:pathLst>
                <a:path h="2209797" w="1905950">
                  <a:moveTo>
                    <a:pt x="0" y="0"/>
                  </a:moveTo>
                  <a:lnTo>
                    <a:pt x="1905950" y="0"/>
                  </a:lnTo>
                  <a:lnTo>
                    <a:pt x="1905950" y="2209797"/>
                  </a:lnTo>
                  <a:lnTo>
                    <a:pt x="0" y="220979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grpSp>
      <p:grpSp>
        <p:nvGrpSpPr>
          <p:cNvPr name="Group 35" id="35"/>
          <p:cNvGrpSpPr/>
          <p:nvPr/>
        </p:nvGrpSpPr>
        <p:grpSpPr>
          <a:xfrm rot="0">
            <a:off x="9000305" y="7048642"/>
            <a:ext cx="2657202" cy="2676668"/>
            <a:chOff x="0" y="0"/>
            <a:chExt cx="3542936" cy="3568891"/>
          </a:xfrm>
        </p:grpSpPr>
        <p:sp>
          <p:nvSpPr>
            <p:cNvPr name="Freeform 36" id="36"/>
            <p:cNvSpPr/>
            <p:nvPr/>
          </p:nvSpPr>
          <p:spPr>
            <a:xfrm flipH="false" flipV="false" rot="0">
              <a:off x="0" y="0"/>
              <a:ext cx="3542936" cy="3568891"/>
            </a:xfrm>
            <a:custGeom>
              <a:avLst/>
              <a:gdLst/>
              <a:ahLst/>
              <a:cxnLst/>
              <a:rect r="r" b="b" t="t" l="l"/>
              <a:pathLst>
                <a:path h="3568891" w="3542936">
                  <a:moveTo>
                    <a:pt x="0" y="0"/>
                  </a:moveTo>
                  <a:lnTo>
                    <a:pt x="3542936" y="0"/>
                  </a:lnTo>
                  <a:lnTo>
                    <a:pt x="3542936" y="3568891"/>
                  </a:lnTo>
                  <a:lnTo>
                    <a:pt x="0" y="35688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7" id="37"/>
            <p:cNvSpPr/>
            <p:nvPr/>
          </p:nvSpPr>
          <p:spPr>
            <a:xfrm flipH="false" flipV="false" rot="0">
              <a:off x="899764" y="536975"/>
              <a:ext cx="1899053" cy="2344509"/>
            </a:xfrm>
            <a:custGeom>
              <a:avLst/>
              <a:gdLst/>
              <a:ahLst/>
              <a:cxnLst/>
              <a:rect r="r" b="b" t="t" l="l"/>
              <a:pathLst>
                <a:path h="2344509" w="1899053">
                  <a:moveTo>
                    <a:pt x="0" y="0"/>
                  </a:moveTo>
                  <a:lnTo>
                    <a:pt x="1899053" y="0"/>
                  </a:lnTo>
                  <a:lnTo>
                    <a:pt x="1899053" y="2344509"/>
                  </a:lnTo>
                  <a:lnTo>
                    <a:pt x="0" y="2344509"/>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grpSp>
      <p:grpSp>
        <p:nvGrpSpPr>
          <p:cNvPr name="Group 38" id="38"/>
          <p:cNvGrpSpPr/>
          <p:nvPr/>
        </p:nvGrpSpPr>
        <p:grpSpPr>
          <a:xfrm rot="0">
            <a:off x="11657507" y="7048642"/>
            <a:ext cx="2657202" cy="2676668"/>
            <a:chOff x="0" y="0"/>
            <a:chExt cx="3542936" cy="3568891"/>
          </a:xfrm>
        </p:grpSpPr>
        <p:sp>
          <p:nvSpPr>
            <p:cNvPr name="Freeform 39" id="39"/>
            <p:cNvSpPr/>
            <p:nvPr/>
          </p:nvSpPr>
          <p:spPr>
            <a:xfrm flipH="false" flipV="false" rot="0">
              <a:off x="0" y="0"/>
              <a:ext cx="3542936" cy="3568891"/>
            </a:xfrm>
            <a:custGeom>
              <a:avLst/>
              <a:gdLst/>
              <a:ahLst/>
              <a:cxnLst/>
              <a:rect r="r" b="b" t="t" l="l"/>
              <a:pathLst>
                <a:path h="3568891" w="3542936">
                  <a:moveTo>
                    <a:pt x="0" y="0"/>
                  </a:moveTo>
                  <a:lnTo>
                    <a:pt x="3542936" y="0"/>
                  </a:lnTo>
                  <a:lnTo>
                    <a:pt x="3542936" y="3568891"/>
                  </a:lnTo>
                  <a:lnTo>
                    <a:pt x="0" y="35688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0" id="40"/>
            <p:cNvSpPr/>
            <p:nvPr/>
          </p:nvSpPr>
          <p:spPr>
            <a:xfrm flipH="false" flipV="false" rot="0">
              <a:off x="873307" y="536975"/>
              <a:ext cx="1803634" cy="2479222"/>
            </a:xfrm>
            <a:custGeom>
              <a:avLst/>
              <a:gdLst/>
              <a:ahLst/>
              <a:cxnLst/>
              <a:rect r="r" b="b" t="t" l="l"/>
              <a:pathLst>
                <a:path h="2479222" w="1803634">
                  <a:moveTo>
                    <a:pt x="0" y="0"/>
                  </a:moveTo>
                  <a:lnTo>
                    <a:pt x="1803634" y="0"/>
                  </a:lnTo>
                  <a:lnTo>
                    <a:pt x="1803634" y="2479222"/>
                  </a:lnTo>
                  <a:lnTo>
                    <a:pt x="0" y="2479222"/>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grpSp>
      <p:sp>
        <p:nvSpPr>
          <p:cNvPr name="Freeform 41" id="41"/>
          <p:cNvSpPr/>
          <p:nvPr/>
        </p:nvSpPr>
        <p:spPr>
          <a:xfrm flipH="false" flipV="false" rot="0">
            <a:off x="15100250" y="7409592"/>
            <a:ext cx="1347246" cy="1848708"/>
          </a:xfrm>
          <a:custGeom>
            <a:avLst/>
            <a:gdLst/>
            <a:ahLst/>
            <a:cxnLst/>
            <a:rect r="r" b="b" t="t" l="l"/>
            <a:pathLst>
              <a:path h="1848708" w="1347246">
                <a:moveTo>
                  <a:pt x="0" y="0"/>
                </a:moveTo>
                <a:lnTo>
                  <a:pt x="1347246" y="0"/>
                </a:lnTo>
                <a:lnTo>
                  <a:pt x="1347246" y="1848708"/>
                </a:lnTo>
                <a:lnTo>
                  <a:pt x="0" y="1848708"/>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TextBox 42" id="4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43" id="4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44" id="44"/>
          <p:cNvSpPr txBox="true"/>
          <p:nvPr/>
        </p:nvSpPr>
        <p:spPr>
          <a:xfrm rot="0">
            <a:off x="1028700" y="9723580"/>
            <a:ext cx="8531699" cy="469901"/>
          </a:xfrm>
          <a:prstGeom prst="rect">
            <a:avLst/>
          </a:prstGeom>
        </p:spPr>
        <p:txBody>
          <a:bodyPr anchor="t" rtlCol="false" tIns="0" lIns="0" bIns="0" rIns="0">
            <a:spAutoFit/>
          </a:bodyPr>
          <a:lstStyle/>
          <a:p>
            <a:pPr algn="just">
              <a:lnSpc>
                <a:spcPts val="3499"/>
              </a:lnSpc>
            </a:pPr>
            <a:r>
              <a:rPr lang="en-US" sz="2499">
                <a:solidFill>
                  <a:srgbClr val="55C9FE"/>
                </a:solidFill>
                <a:latin typeface="Arial"/>
              </a:rPr>
              <a:t>Can you guess which symbol goes with what trade?</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Craftsmen</a:t>
            </a:r>
          </a:p>
        </p:txBody>
      </p:sp>
      <p:sp>
        <p:nvSpPr>
          <p:cNvPr name="TextBox 11" id="11"/>
          <p:cNvSpPr txBox="true"/>
          <p:nvPr/>
        </p:nvSpPr>
        <p:spPr>
          <a:xfrm rot="0">
            <a:off x="1028700" y="2139949"/>
            <a:ext cx="15609955" cy="17938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craftsmen of each town formed guilds, organisations of people who worked in the same trade. Guilds charged a fee for membership. A guild set standards for the quality of members' work (you could be fined for substandard work), set prices and wages, decided who could trade in town and cared for old and sick members, and for the families of dead members. </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14" id="14"/>
          <p:cNvSpPr txBox="true"/>
          <p:nvPr/>
        </p:nvSpPr>
        <p:spPr>
          <a:xfrm rot="0">
            <a:off x="1028700" y="3771899"/>
            <a:ext cx="15609955" cy="765175"/>
          </a:xfrm>
          <a:prstGeom prst="rect">
            <a:avLst/>
          </a:prstGeom>
        </p:spPr>
        <p:txBody>
          <a:bodyPr anchor="t" rtlCol="false" tIns="0" lIns="0" bIns="0" rIns="0">
            <a:spAutoFit/>
          </a:bodyPr>
          <a:lstStyle/>
          <a:p>
            <a:pPr algn="l">
              <a:lnSpc>
                <a:spcPts val="5600"/>
              </a:lnSpc>
            </a:pPr>
            <a:r>
              <a:rPr lang="en-US" sz="4000">
                <a:solidFill>
                  <a:srgbClr val="0F6FC6"/>
                </a:solidFill>
                <a:latin typeface="Arial Bold"/>
              </a:rPr>
              <a:t>Becoming a master craftsman</a:t>
            </a:r>
          </a:p>
        </p:txBody>
      </p:sp>
      <p:sp>
        <p:nvSpPr>
          <p:cNvPr name="TextBox 15" id="15"/>
          <p:cNvSpPr txBox="true"/>
          <p:nvPr/>
        </p:nvSpPr>
        <p:spPr>
          <a:xfrm rot="0">
            <a:off x="1028700" y="4432299"/>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Girls were taught by their mothers to cook, clean, make clothes and look after a household. They were often married by the age of twelve to a man their father had chosen. Some girls did train with their fathers to become craftswomen, but this was very rare in Medieval Europe. Most craftswomen were widows who continued on their husband's work to support the family. </a:t>
            </a:r>
          </a:p>
          <a:p>
            <a:pPr algn="l">
              <a:lnSpc>
                <a:spcPts val="3500"/>
              </a:lnSpc>
            </a:pPr>
            <a:r>
              <a:rPr lang="en-US" sz="2500">
                <a:solidFill>
                  <a:srgbClr val="000000"/>
                </a:solidFill>
                <a:latin typeface="Arial"/>
              </a:rPr>
              <a:t>Boys usually took up their father's trade. Having begun in his father's workshop, a boy became an </a:t>
            </a:r>
            <a:r>
              <a:rPr lang="en-US" sz="2500">
                <a:solidFill>
                  <a:srgbClr val="000000"/>
                </a:solidFill>
                <a:latin typeface="Arial Bold"/>
              </a:rPr>
              <a:t>apprentice</a:t>
            </a:r>
            <a:r>
              <a:rPr lang="en-US" sz="2500">
                <a:solidFill>
                  <a:srgbClr val="000000"/>
                </a:solidFill>
                <a:latin typeface="Arial"/>
              </a:rPr>
              <a:t> at around twelve. He lived with a master craftsman, slept in the workshop, received no pay and was often treated harshly. After seven years, he became a </a:t>
            </a:r>
            <a:r>
              <a:rPr lang="en-US" sz="2500">
                <a:solidFill>
                  <a:srgbClr val="000000"/>
                </a:solidFill>
                <a:latin typeface="Arial Bold"/>
              </a:rPr>
              <a:t>journeyman</a:t>
            </a:r>
            <a:r>
              <a:rPr lang="en-US" sz="2500">
                <a:solidFill>
                  <a:srgbClr val="000000"/>
                </a:solidFill>
                <a:latin typeface="Arial"/>
              </a:rPr>
              <a:t>. Now he could be paid for his work and could travel to different workshops and towns for work and experience. Eventually, he applied to become a </a:t>
            </a:r>
            <a:r>
              <a:rPr lang="en-US" sz="2500">
                <a:solidFill>
                  <a:srgbClr val="000000"/>
                </a:solidFill>
                <a:latin typeface="Arial Bold"/>
              </a:rPr>
              <a:t>master craftsman</a:t>
            </a:r>
            <a:r>
              <a:rPr lang="en-US" sz="2500">
                <a:solidFill>
                  <a:srgbClr val="000000"/>
                </a:solidFill>
                <a:latin typeface="Arial"/>
              </a:rPr>
              <a:t>. He created a </a:t>
            </a:r>
            <a:r>
              <a:rPr lang="en-US" sz="2500">
                <a:solidFill>
                  <a:srgbClr val="000000"/>
                </a:solidFill>
                <a:latin typeface="Arial Bold"/>
              </a:rPr>
              <a:t>masterpiece</a:t>
            </a:r>
            <a:r>
              <a:rPr lang="en-US" sz="2500">
                <a:solidFill>
                  <a:srgbClr val="000000"/>
                </a:solidFill>
                <a:latin typeface="Arial"/>
              </a:rPr>
              <a:t> (the best example of his work). If the guild decided it was good enough, he was accepted and could open his own workshop, train apprentices and sell his work. </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59, Artefact, 2nd Edition)</a:t>
            </a:r>
          </a:p>
        </p:txBody>
      </p:sp>
      <p:sp>
        <p:nvSpPr>
          <p:cNvPr name="TextBox 7" id="7"/>
          <p:cNvSpPr txBox="true"/>
          <p:nvPr/>
        </p:nvSpPr>
        <p:spPr>
          <a:xfrm rot="0">
            <a:off x="1028700" y="2120899"/>
            <a:ext cx="15609955" cy="1647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rPr>
              <a:t>Why did craftsmen use pictures on their signs?</a:t>
            </a:r>
          </a:p>
          <a:p>
            <a:pPr algn="l" marL="647702" indent="-323851" lvl="1">
              <a:lnSpc>
                <a:spcPts val="4200"/>
              </a:lnSpc>
              <a:buAutoNum type="arabicPeriod" startAt="1"/>
            </a:pPr>
            <a:r>
              <a:rPr lang="en-US" sz="3000">
                <a:solidFill>
                  <a:srgbClr val="009B48"/>
                </a:solidFill>
                <a:latin typeface="Arial"/>
              </a:rPr>
              <a:t>What were guilds and what did they do?</a:t>
            </a:r>
          </a:p>
          <a:p>
            <a:pPr algn="l" marL="647702" indent="-323851" lvl="1">
              <a:lnSpc>
                <a:spcPts val="4200"/>
              </a:lnSpc>
              <a:buAutoNum type="arabicPeriod" startAt="1"/>
            </a:pPr>
            <a:r>
              <a:rPr lang="en-US" sz="3000">
                <a:solidFill>
                  <a:srgbClr val="009B48"/>
                </a:solidFill>
                <a:latin typeface="Arial"/>
              </a:rPr>
              <a:t>Explain how a boy would train to become a master craftsman.</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337590" y="9725311"/>
            <a:ext cx="3950410" cy="561689"/>
            <a:chOff x="0" y="0"/>
            <a:chExt cx="5267213" cy="748919"/>
          </a:xfrm>
        </p:grpSpPr>
        <p:sp>
          <p:nvSpPr>
            <p:cNvPr name="Freeform 3" id="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6" id="6"/>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Freeform 7" id="7"/>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0" y="3654735"/>
            <a:ext cx="18288000" cy="1235075"/>
          </a:xfrm>
          <a:prstGeom prst="rect">
            <a:avLst/>
          </a:prstGeom>
        </p:spPr>
        <p:txBody>
          <a:bodyPr anchor="t" rtlCol="false" tIns="0" lIns="0" bIns="0" rIns="0">
            <a:spAutoFit/>
          </a:bodyPr>
          <a:lstStyle/>
          <a:p>
            <a:pPr algn="ctr">
              <a:lnSpc>
                <a:spcPts val="9099"/>
              </a:lnSpc>
            </a:pPr>
            <a:r>
              <a:rPr lang="en-US" sz="6499" spc="292">
                <a:solidFill>
                  <a:srgbClr val="004AAD"/>
                </a:solidFill>
                <a:latin typeface="Arial Bold"/>
              </a:rPr>
              <a:t>6.6: RELIGION IN THE MIDDLE AGES</a:t>
            </a:r>
          </a:p>
        </p:txBody>
      </p:sp>
      <p:sp>
        <p:nvSpPr>
          <p:cNvPr name="TextBox 9" id="9"/>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rPr>
              <a:t>6.6: religion in the middle ages</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476 to 1500</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1" id="11"/>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2" id="12"/>
          <p:cNvGrpSpPr/>
          <p:nvPr/>
        </p:nvGrpSpPr>
        <p:grpSpPr>
          <a:xfrm rot="0">
            <a:off x="685800" y="1242344"/>
            <a:ext cx="16253460" cy="8133756"/>
            <a:chOff x="0" y="0"/>
            <a:chExt cx="21671280" cy="10845009"/>
          </a:xfrm>
        </p:grpSpPr>
        <p:sp>
          <p:nvSpPr>
            <p:cNvPr name="Freeform 13" id="13"/>
            <p:cNvSpPr/>
            <p:nvPr/>
          </p:nvSpPr>
          <p:spPr>
            <a:xfrm flipH="false" flipV="false" rot="0">
              <a:off x="0" y="0"/>
              <a:ext cx="21671280" cy="10845009"/>
            </a:xfrm>
            <a:custGeom>
              <a:avLst/>
              <a:gdLst/>
              <a:ahLst/>
              <a:cxnLst/>
              <a:rect r="r" b="b" t="t" l="l"/>
              <a:pathLst>
                <a:path h="10845009" w="21671280">
                  <a:moveTo>
                    <a:pt x="0" y="0"/>
                  </a:moveTo>
                  <a:lnTo>
                    <a:pt x="21671280" y="0"/>
                  </a:lnTo>
                  <a:lnTo>
                    <a:pt x="21671280" y="10845009"/>
                  </a:lnTo>
                  <a:lnTo>
                    <a:pt x="0" y="10845009"/>
                  </a:lnTo>
                  <a:lnTo>
                    <a:pt x="0" y="0"/>
                  </a:lnTo>
                  <a:close/>
                </a:path>
              </a:pathLst>
            </a:custGeom>
            <a:blipFill>
              <a:blip r:embed="rId6"/>
              <a:stretch>
                <a:fillRect l="-5710" t="0" r="0" b="-6499"/>
              </a:stretch>
            </a:blipFill>
          </p:spPr>
        </p:sp>
        <p:sp>
          <p:nvSpPr>
            <p:cNvPr name="TextBox 14" id="14"/>
            <p:cNvSpPr txBox="true"/>
            <p:nvPr/>
          </p:nvSpPr>
          <p:spPr>
            <a:xfrm rot="0">
              <a:off x="8783391" y="3701511"/>
              <a:ext cx="1170446"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Ireland</a:t>
              </a:r>
            </a:p>
          </p:txBody>
        </p:sp>
        <p:sp>
          <p:nvSpPr>
            <p:cNvPr name="TextBox 15" id="15"/>
            <p:cNvSpPr txBox="true"/>
            <p:nvPr/>
          </p:nvSpPr>
          <p:spPr>
            <a:xfrm rot="0">
              <a:off x="9935838" y="4103678"/>
              <a:ext cx="1341762"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England</a:t>
              </a:r>
            </a:p>
          </p:txBody>
        </p:sp>
        <p:sp>
          <p:nvSpPr>
            <p:cNvPr name="TextBox 16" id="16"/>
            <p:cNvSpPr txBox="true"/>
            <p:nvPr/>
          </p:nvSpPr>
          <p:spPr>
            <a:xfrm rot="0">
              <a:off x="9132132" y="2622269"/>
              <a:ext cx="1643411"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Scotland</a:t>
              </a:r>
            </a:p>
          </p:txBody>
        </p:sp>
        <p:sp>
          <p:nvSpPr>
            <p:cNvPr name="TextBox 17" id="17"/>
            <p:cNvSpPr txBox="true"/>
            <p:nvPr/>
          </p:nvSpPr>
          <p:spPr>
            <a:xfrm rot="0">
              <a:off x="6699259" y="427043"/>
              <a:ext cx="1341762"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Iceland</a:t>
              </a:r>
            </a:p>
          </p:txBody>
        </p:sp>
        <p:sp>
          <p:nvSpPr>
            <p:cNvPr name="TextBox 18" id="18"/>
            <p:cNvSpPr txBox="true"/>
            <p:nvPr/>
          </p:nvSpPr>
          <p:spPr>
            <a:xfrm rot="0">
              <a:off x="12139982" y="1288170"/>
              <a:ext cx="1341762"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Norway</a:t>
              </a:r>
            </a:p>
          </p:txBody>
        </p:sp>
        <p:sp>
          <p:nvSpPr>
            <p:cNvPr name="TextBox 19" id="19"/>
            <p:cNvSpPr txBox="true"/>
            <p:nvPr/>
          </p:nvSpPr>
          <p:spPr>
            <a:xfrm rot="0">
              <a:off x="13301165" y="1804235"/>
              <a:ext cx="1341762"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Sweden</a:t>
              </a:r>
            </a:p>
          </p:txBody>
        </p:sp>
        <p:sp>
          <p:nvSpPr>
            <p:cNvPr name="TextBox 20" id="20"/>
            <p:cNvSpPr txBox="true"/>
            <p:nvPr/>
          </p:nvSpPr>
          <p:spPr>
            <a:xfrm rot="0">
              <a:off x="16404067" y="3024437"/>
              <a:ext cx="1341762" cy="478367"/>
            </a:xfrm>
            <a:prstGeom prst="rect">
              <a:avLst/>
            </a:prstGeom>
          </p:spPr>
          <p:txBody>
            <a:bodyPr anchor="t" rtlCol="false" tIns="0" lIns="0" bIns="0" rIns="0">
              <a:spAutoFit/>
            </a:bodyPr>
            <a:lstStyle/>
            <a:p>
              <a:pPr algn="ctr">
                <a:lnSpc>
                  <a:spcPts val="2799"/>
                </a:lnSpc>
              </a:pPr>
              <a:r>
                <a:rPr lang="en-US" sz="1999">
                  <a:solidFill>
                    <a:srgbClr val="FFFFFF"/>
                  </a:solidFill>
                  <a:latin typeface="Arial Bold"/>
                </a:rPr>
                <a:t>Russia</a:t>
              </a:r>
            </a:p>
          </p:txBody>
        </p:sp>
        <p:sp>
          <p:nvSpPr>
            <p:cNvPr name="TextBox 21" id="21"/>
            <p:cNvSpPr txBox="true"/>
            <p:nvPr/>
          </p:nvSpPr>
          <p:spPr>
            <a:xfrm rot="0">
              <a:off x="12140374" y="3024437"/>
              <a:ext cx="1603250"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Denmark</a:t>
              </a:r>
            </a:p>
          </p:txBody>
        </p:sp>
        <p:sp>
          <p:nvSpPr>
            <p:cNvPr name="TextBox 22" id="22"/>
            <p:cNvSpPr txBox="true"/>
            <p:nvPr/>
          </p:nvSpPr>
          <p:spPr>
            <a:xfrm rot="0">
              <a:off x="9493878" y="7992605"/>
              <a:ext cx="1341762"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Castile</a:t>
              </a:r>
            </a:p>
          </p:txBody>
        </p:sp>
        <p:sp>
          <p:nvSpPr>
            <p:cNvPr name="TextBox 23" id="23"/>
            <p:cNvSpPr txBox="true"/>
            <p:nvPr/>
          </p:nvSpPr>
          <p:spPr>
            <a:xfrm rot="0">
              <a:off x="8323431" y="7310672"/>
              <a:ext cx="1612406"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Portugal</a:t>
              </a:r>
            </a:p>
          </p:txBody>
        </p:sp>
        <p:sp>
          <p:nvSpPr>
            <p:cNvPr name="TextBox 24" id="24"/>
            <p:cNvSpPr txBox="true"/>
            <p:nvPr/>
          </p:nvSpPr>
          <p:spPr>
            <a:xfrm rot="0">
              <a:off x="10426802" y="5348163"/>
              <a:ext cx="1341762"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France</a:t>
              </a:r>
            </a:p>
          </p:txBody>
        </p:sp>
        <p:sp>
          <p:nvSpPr>
            <p:cNvPr name="TextBox 25" id="25"/>
            <p:cNvSpPr txBox="true"/>
            <p:nvPr/>
          </p:nvSpPr>
          <p:spPr>
            <a:xfrm rot="0">
              <a:off x="12140374" y="4505846"/>
              <a:ext cx="1603250"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Germany</a:t>
              </a:r>
            </a:p>
          </p:txBody>
        </p:sp>
        <p:sp>
          <p:nvSpPr>
            <p:cNvPr name="TextBox 26" id="26"/>
            <p:cNvSpPr txBox="true"/>
            <p:nvPr/>
          </p:nvSpPr>
          <p:spPr>
            <a:xfrm rot="0">
              <a:off x="13481744" y="6992814"/>
              <a:ext cx="1341762"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Italy</a:t>
              </a:r>
            </a:p>
          </p:txBody>
        </p:sp>
        <p:sp>
          <p:nvSpPr>
            <p:cNvPr name="TextBox 27" id="27"/>
            <p:cNvSpPr txBox="true"/>
            <p:nvPr/>
          </p:nvSpPr>
          <p:spPr>
            <a:xfrm rot="0">
              <a:off x="17360475" y="7583480"/>
              <a:ext cx="1677198" cy="948267"/>
            </a:xfrm>
            <a:prstGeom prst="rect">
              <a:avLst/>
            </a:prstGeom>
          </p:spPr>
          <p:txBody>
            <a:bodyPr anchor="t" rtlCol="false" tIns="0" lIns="0" bIns="0" rIns="0">
              <a:spAutoFit/>
            </a:bodyPr>
            <a:lstStyle/>
            <a:p>
              <a:pPr algn="ctr">
                <a:lnSpc>
                  <a:spcPts val="2799"/>
                </a:lnSpc>
              </a:pPr>
              <a:r>
                <a:rPr lang="en-US" sz="1999">
                  <a:solidFill>
                    <a:srgbClr val="FFFFFF"/>
                  </a:solidFill>
                  <a:latin typeface="Arial Bold"/>
                </a:rPr>
                <a:t>Byzantine Empire</a:t>
              </a:r>
            </a:p>
          </p:txBody>
        </p:sp>
        <p:sp>
          <p:nvSpPr>
            <p:cNvPr name="TextBox 28" id="28"/>
            <p:cNvSpPr txBox="true"/>
            <p:nvPr/>
          </p:nvSpPr>
          <p:spPr>
            <a:xfrm rot="0">
              <a:off x="15347832" y="6817487"/>
              <a:ext cx="1341762" cy="349250"/>
            </a:xfrm>
            <a:prstGeom prst="rect">
              <a:avLst/>
            </a:prstGeom>
          </p:spPr>
          <p:txBody>
            <a:bodyPr anchor="t" rtlCol="false" tIns="0" lIns="0" bIns="0" rIns="0">
              <a:spAutoFit/>
            </a:bodyPr>
            <a:lstStyle/>
            <a:p>
              <a:pPr algn="ctr">
                <a:lnSpc>
                  <a:spcPts val="2099"/>
                </a:lnSpc>
              </a:pPr>
              <a:r>
                <a:rPr lang="en-US" sz="1499">
                  <a:solidFill>
                    <a:srgbClr val="FFFFFF"/>
                  </a:solidFill>
                  <a:latin typeface="Arial Bold"/>
                </a:rPr>
                <a:t>Serbia</a:t>
              </a:r>
            </a:p>
          </p:txBody>
        </p:sp>
        <p:sp>
          <p:nvSpPr>
            <p:cNvPr name="TextBox 29" id="29"/>
            <p:cNvSpPr txBox="true"/>
            <p:nvPr/>
          </p:nvSpPr>
          <p:spPr>
            <a:xfrm rot="0">
              <a:off x="10426802" y="6908504"/>
              <a:ext cx="1341762"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Aragon</a:t>
              </a:r>
            </a:p>
          </p:txBody>
        </p:sp>
        <p:sp>
          <p:nvSpPr>
            <p:cNvPr name="TextBox 30" id="30"/>
            <p:cNvSpPr txBox="true"/>
            <p:nvPr/>
          </p:nvSpPr>
          <p:spPr>
            <a:xfrm rot="0">
              <a:off x="14823507" y="4103678"/>
              <a:ext cx="1341762"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Poland</a:t>
              </a:r>
            </a:p>
          </p:txBody>
        </p:sp>
        <p:sp>
          <p:nvSpPr>
            <p:cNvPr name="TextBox 31" id="31"/>
            <p:cNvSpPr txBox="true"/>
            <p:nvPr/>
          </p:nvSpPr>
          <p:spPr>
            <a:xfrm rot="0">
              <a:off x="14823507" y="5549247"/>
              <a:ext cx="1580561"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Hungary</a:t>
              </a:r>
            </a:p>
          </p:txBody>
        </p:sp>
        <p:sp>
          <p:nvSpPr>
            <p:cNvPr name="TextBox 32" id="32"/>
            <p:cNvSpPr txBox="true"/>
            <p:nvPr/>
          </p:nvSpPr>
          <p:spPr>
            <a:xfrm rot="0">
              <a:off x="16404067" y="6635454"/>
              <a:ext cx="1341762" cy="349250"/>
            </a:xfrm>
            <a:prstGeom prst="rect">
              <a:avLst/>
            </a:prstGeom>
          </p:spPr>
          <p:txBody>
            <a:bodyPr anchor="t" rtlCol="false" tIns="0" lIns="0" bIns="0" rIns="0">
              <a:spAutoFit/>
            </a:bodyPr>
            <a:lstStyle/>
            <a:p>
              <a:pPr algn="ctr">
                <a:lnSpc>
                  <a:spcPts val="2099"/>
                </a:lnSpc>
              </a:pPr>
              <a:r>
                <a:rPr lang="en-US" sz="1499">
                  <a:solidFill>
                    <a:srgbClr val="F0F4F8"/>
                  </a:solidFill>
                  <a:latin typeface="Arial Bold"/>
                </a:rPr>
                <a:t>Bulgaria</a:t>
              </a:r>
            </a:p>
          </p:txBody>
        </p:sp>
        <p:sp>
          <p:nvSpPr>
            <p:cNvPr name="TextBox 33" id="33"/>
            <p:cNvSpPr txBox="true"/>
            <p:nvPr/>
          </p:nvSpPr>
          <p:spPr>
            <a:xfrm rot="0">
              <a:off x="3345011" y="4927063"/>
              <a:ext cx="1341762" cy="692150"/>
            </a:xfrm>
            <a:prstGeom prst="rect">
              <a:avLst/>
            </a:prstGeom>
          </p:spPr>
          <p:txBody>
            <a:bodyPr anchor="t" rtlCol="false" tIns="0" lIns="0" bIns="0" rIns="0">
              <a:spAutoFit/>
            </a:bodyPr>
            <a:lstStyle/>
            <a:p>
              <a:pPr algn="ctr">
                <a:lnSpc>
                  <a:spcPts val="2099"/>
                </a:lnSpc>
              </a:pPr>
              <a:r>
                <a:rPr lang="en-US" sz="1499">
                  <a:solidFill>
                    <a:srgbClr val="004AAD"/>
                  </a:solidFill>
                  <a:latin typeface="Arial Bold Italics"/>
                </a:rPr>
                <a:t>Atlantic Ocean</a:t>
              </a:r>
            </a:p>
          </p:txBody>
        </p:sp>
        <p:sp>
          <p:nvSpPr>
            <p:cNvPr name="TextBox 34" id="34"/>
            <p:cNvSpPr txBox="true"/>
            <p:nvPr/>
          </p:nvSpPr>
          <p:spPr>
            <a:xfrm rot="0">
              <a:off x="14823507" y="9298956"/>
              <a:ext cx="2683525" cy="349250"/>
            </a:xfrm>
            <a:prstGeom prst="rect">
              <a:avLst/>
            </a:prstGeom>
          </p:spPr>
          <p:txBody>
            <a:bodyPr anchor="t" rtlCol="false" tIns="0" lIns="0" bIns="0" rIns="0">
              <a:spAutoFit/>
            </a:bodyPr>
            <a:lstStyle/>
            <a:p>
              <a:pPr algn="ctr">
                <a:lnSpc>
                  <a:spcPts val="2099"/>
                </a:lnSpc>
              </a:pPr>
              <a:r>
                <a:rPr lang="en-US" sz="1499">
                  <a:solidFill>
                    <a:srgbClr val="004AAD"/>
                  </a:solidFill>
                  <a:latin typeface="Arial Bold Italics"/>
                </a:rPr>
                <a:t>Mediterranean Sea</a:t>
              </a:r>
            </a:p>
          </p:txBody>
        </p:sp>
        <p:sp>
          <p:nvSpPr>
            <p:cNvPr name="TextBox 35" id="35"/>
            <p:cNvSpPr txBox="true"/>
            <p:nvPr/>
          </p:nvSpPr>
          <p:spPr>
            <a:xfrm rot="0">
              <a:off x="18366792" y="6525387"/>
              <a:ext cx="1341762" cy="349250"/>
            </a:xfrm>
            <a:prstGeom prst="rect">
              <a:avLst/>
            </a:prstGeom>
          </p:spPr>
          <p:txBody>
            <a:bodyPr anchor="t" rtlCol="false" tIns="0" lIns="0" bIns="0" rIns="0">
              <a:spAutoFit/>
            </a:bodyPr>
            <a:lstStyle/>
            <a:p>
              <a:pPr algn="ctr">
                <a:lnSpc>
                  <a:spcPts val="2099"/>
                </a:lnSpc>
              </a:pPr>
              <a:r>
                <a:rPr lang="en-US" sz="1499">
                  <a:solidFill>
                    <a:srgbClr val="004AAD"/>
                  </a:solidFill>
                  <a:latin typeface="Arial Bold Italics"/>
                </a:rPr>
                <a:t>Black Sea</a:t>
              </a:r>
            </a:p>
          </p:txBody>
        </p:sp>
        <p:sp>
          <p:nvSpPr>
            <p:cNvPr name="TextBox 36" id="36"/>
            <p:cNvSpPr txBox="true"/>
            <p:nvPr/>
          </p:nvSpPr>
          <p:spPr>
            <a:xfrm rot="0">
              <a:off x="10835640" y="2641319"/>
              <a:ext cx="1341762" cy="349251"/>
            </a:xfrm>
            <a:prstGeom prst="rect">
              <a:avLst/>
            </a:prstGeom>
          </p:spPr>
          <p:txBody>
            <a:bodyPr anchor="t" rtlCol="false" tIns="0" lIns="0" bIns="0" rIns="0">
              <a:spAutoFit/>
            </a:bodyPr>
            <a:lstStyle/>
            <a:p>
              <a:pPr algn="ctr">
                <a:lnSpc>
                  <a:spcPts val="2099"/>
                </a:lnSpc>
              </a:pPr>
              <a:r>
                <a:rPr lang="en-US" sz="1499">
                  <a:solidFill>
                    <a:srgbClr val="004AAD"/>
                  </a:solidFill>
                  <a:latin typeface="Arial Bold Italics"/>
                </a:rPr>
                <a:t>North Sea</a:t>
              </a:r>
            </a:p>
          </p:txBody>
        </p:sp>
        <p:sp>
          <p:nvSpPr>
            <p:cNvPr name="TextBox 37" id="37"/>
            <p:cNvSpPr txBox="true"/>
            <p:nvPr/>
          </p:nvSpPr>
          <p:spPr>
            <a:xfrm rot="0">
              <a:off x="14522364" y="2842403"/>
              <a:ext cx="1079882" cy="692150"/>
            </a:xfrm>
            <a:prstGeom prst="rect">
              <a:avLst/>
            </a:prstGeom>
          </p:spPr>
          <p:txBody>
            <a:bodyPr anchor="t" rtlCol="false" tIns="0" lIns="0" bIns="0" rIns="0">
              <a:spAutoFit/>
            </a:bodyPr>
            <a:lstStyle/>
            <a:p>
              <a:pPr algn="ctr">
                <a:lnSpc>
                  <a:spcPts val="2099"/>
                </a:lnSpc>
              </a:pPr>
              <a:r>
                <a:rPr lang="en-US" sz="1499">
                  <a:solidFill>
                    <a:srgbClr val="004AAD"/>
                  </a:solidFill>
                  <a:latin typeface="Arial Bold Italics"/>
                </a:rPr>
                <a:t>Baltic Sea</a:t>
              </a:r>
            </a:p>
          </p:txBody>
        </p:sp>
        <p:sp>
          <p:nvSpPr>
            <p:cNvPr name="TextBox 38" id="38"/>
            <p:cNvSpPr txBox="true"/>
            <p:nvPr/>
          </p:nvSpPr>
          <p:spPr>
            <a:xfrm rot="0">
              <a:off x="15494388" y="1087086"/>
              <a:ext cx="1341762" cy="478367"/>
            </a:xfrm>
            <a:prstGeom prst="rect">
              <a:avLst/>
            </a:prstGeom>
          </p:spPr>
          <p:txBody>
            <a:bodyPr anchor="t" rtlCol="false" tIns="0" lIns="0" bIns="0" rIns="0">
              <a:spAutoFit/>
            </a:bodyPr>
            <a:lstStyle/>
            <a:p>
              <a:pPr algn="ctr">
                <a:lnSpc>
                  <a:spcPts val="2799"/>
                </a:lnSpc>
              </a:pPr>
              <a:r>
                <a:rPr lang="en-US" sz="1999">
                  <a:solidFill>
                    <a:srgbClr val="000000"/>
                  </a:solidFill>
                  <a:latin typeface="Arial Bold"/>
                </a:rPr>
                <a:t>Finland</a:t>
              </a:r>
            </a:p>
          </p:txBody>
        </p:sp>
      </p:grpSp>
      <p:sp>
        <p:nvSpPr>
          <p:cNvPr name="TextBox 39" id="39"/>
          <p:cNvSpPr txBox="true"/>
          <p:nvPr/>
        </p:nvSpPr>
        <p:spPr>
          <a:xfrm rot="0">
            <a:off x="739684" y="9766625"/>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created with mapchart.net</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2029459" y="2244724"/>
            <a:ext cx="4609196" cy="6539296"/>
          </a:xfrm>
          <a:custGeom>
            <a:avLst/>
            <a:gdLst/>
            <a:ahLst/>
            <a:cxnLst/>
            <a:rect r="r" b="b" t="t" l="l"/>
            <a:pathLst>
              <a:path h="6539296" w="4609196">
                <a:moveTo>
                  <a:pt x="0" y="0"/>
                </a:moveTo>
                <a:lnTo>
                  <a:pt x="4609196" y="0"/>
                </a:lnTo>
                <a:lnTo>
                  <a:pt x="4609196" y="6539297"/>
                </a:lnTo>
                <a:lnTo>
                  <a:pt x="0" y="6539297"/>
                </a:lnTo>
                <a:lnTo>
                  <a:pt x="0" y="0"/>
                </a:lnTo>
                <a:close/>
              </a:path>
            </a:pathLst>
          </a:custGeom>
          <a:blipFill>
            <a:blip r:embed="rId6"/>
            <a:stretch>
              <a:fillRect l="0" t="0" r="0" b="0"/>
            </a:stretch>
          </a:blipFill>
        </p:spPr>
      </p:sp>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Christendom</a:t>
            </a:r>
          </a:p>
        </p:txBody>
      </p:sp>
      <p:sp>
        <p:nvSpPr>
          <p:cNvPr name="TextBox 12" id="12"/>
          <p:cNvSpPr txBox="true"/>
          <p:nvPr/>
        </p:nvSpPr>
        <p:spPr>
          <a:xfrm rot="0">
            <a:off x="1028700" y="2139949"/>
            <a:ext cx="11000759"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Medieval Europe was almost entirely Catholic. Religious belief was very strong and had a huge influence on people's daily lives. Many people lived in constant fear of going to hell if they did not obey the Church's teachings. So important was religion and so powerful was the Catholic Church that Europe was often called </a:t>
            </a:r>
            <a:r>
              <a:rPr lang="en-US" sz="2500">
                <a:solidFill>
                  <a:srgbClr val="000000"/>
                </a:solidFill>
                <a:latin typeface="Arial Bold"/>
              </a:rPr>
              <a:t>Christendom </a:t>
            </a:r>
            <a:r>
              <a:rPr lang="en-US" sz="2500">
                <a:solidFill>
                  <a:srgbClr val="000000"/>
                </a:solidFill>
                <a:latin typeface="Arial"/>
              </a:rPr>
              <a:t>('</a:t>
            </a:r>
            <a:r>
              <a:rPr lang="en-US" sz="2500">
                <a:solidFill>
                  <a:srgbClr val="000000"/>
                </a:solidFill>
                <a:latin typeface="Arial Italics"/>
              </a:rPr>
              <a:t>kingdom of Christ</a:t>
            </a:r>
            <a:r>
              <a:rPr lang="en-US" sz="2500">
                <a:solidFill>
                  <a:srgbClr val="000000"/>
                </a:solidFill>
                <a:latin typeface="Arial"/>
              </a:rPr>
              <a:t>').</a:t>
            </a:r>
          </a:p>
          <a:p>
            <a:pPr algn="just">
              <a:lnSpc>
                <a:spcPts val="3500"/>
              </a:lnSpc>
            </a:pPr>
            <a:r>
              <a:rPr lang="en-US" sz="2500">
                <a:solidFill>
                  <a:srgbClr val="000000"/>
                </a:solidFill>
                <a:latin typeface="Arial"/>
              </a:rPr>
              <a:t>The Pope in Rome was the head of the Catholic Church and was the most powerful ruler in Europe. Europe was divided into </a:t>
            </a:r>
            <a:r>
              <a:rPr lang="en-US" sz="2500">
                <a:solidFill>
                  <a:srgbClr val="000000"/>
                </a:solidFill>
                <a:latin typeface="Arial Bold"/>
              </a:rPr>
              <a:t>dioceses</a:t>
            </a:r>
            <a:r>
              <a:rPr lang="en-US" sz="2500">
                <a:solidFill>
                  <a:srgbClr val="000000"/>
                </a:solidFill>
                <a:latin typeface="Arial"/>
              </a:rPr>
              <a:t>, run by archbishops and bishops, and then into smaller </a:t>
            </a:r>
            <a:r>
              <a:rPr lang="en-US" sz="2500">
                <a:solidFill>
                  <a:srgbClr val="000000"/>
                </a:solidFill>
                <a:latin typeface="Arial Bold"/>
              </a:rPr>
              <a:t>parishes</a:t>
            </a:r>
            <a:r>
              <a:rPr lang="en-US" sz="2500">
                <a:solidFill>
                  <a:srgbClr val="000000"/>
                </a:solidFill>
                <a:latin typeface="Arial"/>
              </a:rPr>
              <a:t>, run by priests. Kings often gave land and money to bishops and this made the Church very wealthy. Bishops would build huge churches called </a:t>
            </a:r>
            <a:r>
              <a:rPr lang="en-US" sz="2500">
                <a:solidFill>
                  <a:srgbClr val="000000"/>
                </a:solidFill>
                <a:latin typeface="Arial Bold"/>
              </a:rPr>
              <a:t>cathedrals </a:t>
            </a:r>
            <a:r>
              <a:rPr lang="en-US" sz="2500">
                <a:solidFill>
                  <a:srgbClr val="000000"/>
                </a:solidFill>
                <a:latin typeface="Arial"/>
              </a:rPr>
              <a:t>in their dioceses to symbolise their power. The most important churchman in Norman England was the Archbishop of Canterbury in London. </a:t>
            </a:r>
          </a:p>
        </p:txBody>
      </p:sp>
      <p:sp>
        <p:nvSpPr>
          <p:cNvPr name="TextBox 13" id="13"/>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4" id="14"/>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Life in the Christendom</a:t>
            </a:r>
          </a:p>
        </p:txBody>
      </p:sp>
      <p:sp>
        <p:nvSpPr>
          <p:cNvPr name="TextBox 11" id="11"/>
          <p:cNvSpPr txBox="true"/>
          <p:nvPr/>
        </p:nvSpPr>
        <p:spPr>
          <a:xfrm rot="0">
            <a:off x="1028700" y="2139949"/>
            <a:ext cx="15609955" cy="66135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Christians had always come under attack from pagans and people like the Vikings looking for riches. </a:t>
            </a:r>
          </a:p>
          <a:p>
            <a:pPr algn="just">
              <a:lnSpc>
                <a:spcPts val="3500"/>
              </a:lnSpc>
            </a:pPr>
            <a:r>
              <a:rPr lang="en-US" sz="2500">
                <a:solidFill>
                  <a:srgbClr val="000000"/>
                </a:solidFill>
                <a:latin typeface="Arial"/>
              </a:rPr>
              <a:t>In 1054 there was a split (schism) in Christianity, and a new version called Eastern Orthodox church was created. Their leader was called the Patriarch of Constantinople. The Catholic Church remained loyal to the Pope in Rome.</a:t>
            </a:r>
          </a:p>
          <a:p>
            <a:pPr algn="just">
              <a:lnSpc>
                <a:spcPts val="3500"/>
              </a:lnSpc>
            </a:pPr>
            <a:r>
              <a:rPr lang="en-US" sz="2500">
                <a:solidFill>
                  <a:srgbClr val="000000"/>
                </a:solidFill>
                <a:latin typeface="Arial"/>
              </a:rPr>
              <a:t>From the 12th century onwards the Catholic church was questioned by some of it’s followers. These were called “heretics” and expelled from the church (excommunicated).</a:t>
            </a:r>
          </a:p>
          <a:p>
            <a:pPr algn="just">
              <a:lnSpc>
                <a:spcPts val="3500"/>
              </a:lnSpc>
            </a:pPr>
            <a:r>
              <a:rPr lang="en-US" sz="2500">
                <a:solidFill>
                  <a:srgbClr val="000000"/>
                </a:solidFill>
                <a:latin typeface="Arial"/>
              </a:rPr>
              <a:t>Another schism took place between 1378 and 1417, known as the Great Western Schism. This time, France and Rome disagreed on the pope elected so there was one Pope in Avignon, France and another in Rome. To try to find a solution, the Church then elected a new Pope - meaning that there were THREE POPES ruling at the same time. </a:t>
            </a:r>
          </a:p>
          <a:p>
            <a:pPr algn="just">
              <a:lnSpc>
                <a:spcPts val="3500"/>
              </a:lnSpc>
            </a:pPr>
            <a:r>
              <a:rPr lang="en-US" sz="2500">
                <a:solidFill>
                  <a:srgbClr val="000000"/>
                </a:solidFill>
                <a:latin typeface="Arial"/>
              </a:rPr>
              <a:t>Even with all the disagreement, the Church gained huge support in the middle ages. Pilgrimages went to Compostela in Spain, Canterbury in England and even to the Holy Land. Crusades were when Christians set off  to convert the Muslims of the Holy Land, even if it meant battle and death. Most of the crusaders never came back.</a:t>
            </a:r>
          </a:p>
          <a:p>
            <a:pPr algn="just">
              <a:lnSpc>
                <a:spcPts val="3500"/>
              </a:lnSpc>
            </a:pP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aphicFrame>
        <p:nvGraphicFramePr>
          <p:cNvPr name="Table 10" id="10"/>
          <p:cNvGraphicFramePr>
            <a:graphicFrameLocks noGrp="true"/>
          </p:cNvGraphicFramePr>
          <p:nvPr/>
        </p:nvGraphicFramePr>
        <p:xfrm>
          <a:off x="1028700" y="3495674"/>
          <a:ext cx="15609955" cy="5838825"/>
        </p:xfrm>
        <a:graphic>
          <a:graphicData uri="http://schemas.openxmlformats.org/drawingml/2006/table">
            <a:tbl>
              <a:tblPr/>
              <a:tblGrid>
                <a:gridCol w="7804977"/>
                <a:gridCol w="7804977"/>
              </a:tblGrid>
              <a:tr h="795768">
                <a:tc>
                  <a:txBody>
                    <a:bodyPr anchor="t" rtlCol="false"/>
                    <a:lstStyle/>
                    <a:p>
                      <a:pPr algn="ctr">
                        <a:lnSpc>
                          <a:spcPts val="2799"/>
                        </a:lnSpc>
                        <a:defRPr/>
                      </a:pPr>
                      <a:r>
                        <a:rPr lang="en-US" sz="1999">
                          <a:solidFill>
                            <a:srgbClr val="FFFFFF"/>
                          </a:solidFill>
                          <a:latin typeface="Arial Bold"/>
                        </a:rPr>
                        <a:t>Romanesque Features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799"/>
                        </a:lnSpc>
                        <a:defRPr/>
                      </a:pPr>
                      <a:r>
                        <a:rPr lang="en-US" sz="1999">
                          <a:solidFill>
                            <a:srgbClr val="FFFFFF"/>
                          </a:solidFill>
                          <a:latin typeface="Arial Bold"/>
                        </a:rPr>
                        <a:t>Gothic Features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r>
              <a:tr h="795768">
                <a:tc>
                  <a:txBody>
                    <a:bodyPr anchor="t" rtlCol="false"/>
                    <a:lstStyle/>
                    <a:p>
                      <a:pPr algn="l">
                        <a:lnSpc>
                          <a:spcPts val="2799"/>
                        </a:lnSpc>
                        <a:defRPr/>
                      </a:pPr>
                      <a:r>
                        <a:rPr lang="en-US" sz="1999">
                          <a:solidFill>
                            <a:srgbClr val="000000"/>
                          </a:solidFill>
                          <a:latin typeface="Arial"/>
                        </a:rPr>
                        <a:t>Rounded doorways, arches and windows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a:lnSpc>
                          <a:spcPts val="2799"/>
                        </a:lnSpc>
                        <a:defRPr/>
                      </a:pPr>
                      <a:r>
                        <a:rPr lang="en-US" sz="1999">
                          <a:solidFill>
                            <a:srgbClr val="000000"/>
                          </a:solidFill>
                          <a:latin typeface="Arial"/>
                        </a:rPr>
                        <a:t>Pointed doorways, arches and windows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5768">
                <a:tc>
                  <a:txBody>
                    <a:bodyPr anchor="t" rtlCol="false"/>
                    <a:lstStyle/>
                    <a:p>
                      <a:pPr algn="l">
                        <a:lnSpc>
                          <a:spcPts val="2799"/>
                        </a:lnSpc>
                        <a:defRPr/>
                      </a:pPr>
                      <a:r>
                        <a:rPr lang="en-US" sz="1999">
                          <a:solidFill>
                            <a:srgbClr val="000000"/>
                          </a:solidFill>
                          <a:latin typeface="Arial"/>
                        </a:rPr>
                        <a:t>Fewer and smaller windows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a:lnSpc>
                          <a:spcPts val="2799"/>
                        </a:lnSpc>
                        <a:defRPr/>
                      </a:pPr>
                      <a:r>
                        <a:rPr lang="en-US" sz="1999">
                          <a:solidFill>
                            <a:srgbClr val="000000"/>
                          </a:solidFill>
                          <a:latin typeface="Arial"/>
                        </a:rPr>
                        <a:t>More and larger windows, sometimes with stained glass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5768">
                <a:tc>
                  <a:txBody>
                    <a:bodyPr anchor="t" rtlCol="false"/>
                    <a:lstStyle/>
                    <a:p>
                      <a:pPr algn="l">
                        <a:lnSpc>
                          <a:spcPts val="2799"/>
                        </a:lnSpc>
                        <a:defRPr/>
                      </a:pPr>
                      <a:r>
                        <a:rPr lang="en-US" sz="1999">
                          <a:solidFill>
                            <a:srgbClr val="000000"/>
                          </a:solidFill>
                          <a:latin typeface="Arial"/>
                        </a:rPr>
                        <a:t>Low ceilings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a:lnSpc>
                          <a:spcPts val="2799"/>
                        </a:lnSpc>
                        <a:defRPr/>
                      </a:pPr>
                      <a:r>
                        <a:rPr lang="en-US" sz="1999">
                          <a:solidFill>
                            <a:srgbClr val="000000"/>
                          </a:solidFill>
                          <a:latin typeface="Arial"/>
                        </a:rPr>
                        <a:t>High ceilings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5768">
                <a:tc>
                  <a:txBody>
                    <a:bodyPr anchor="t" rtlCol="false"/>
                    <a:lstStyle/>
                    <a:p>
                      <a:pPr algn="l">
                        <a:lnSpc>
                          <a:spcPts val="2799"/>
                        </a:lnSpc>
                        <a:defRPr/>
                      </a:pPr>
                      <a:r>
                        <a:rPr lang="en-US" sz="1999">
                          <a:solidFill>
                            <a:srgbClr val="000000"/>
                          </a:solidFill>
                          <a:latin typeface="Arial"/>
                        </a:rPr>
                        <a:t>Large pillars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a:lnSpc>
                          <a:spcPts val="2799"/>
                        </a:lnSpc>
                        <a:defRPr/>
                      </a:pPr>
                      <a:r>
                        <a:rPr lang="en-US" sz="1999">
                          <a:solidFill>
                            <a:srgbClr val="000000"/>
                          </a:solidFill>
                          <a:latin typeface="Arial"/>
                        </a:rPr>
                        <a:t>Narrow pillars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1859987">
                <a:tc>
                  <a:txBody>
                    <a:bodyPr anchor="t" rtlCol="false"/>
                    <a:lstStyle/>
                    <a:p>
                      <a:pPr algn="l">
                        <a:lnSpc>
                          <a:spcPts val="2799"/>
                        </a:lnSpc>
                        <a:defRPr/>
                      </a:pPr>
                      <a:r>
                        <a:rPr lang="en-US" sz="1999">
                          <a:solidFill>
                            <a:srgbClr val="000000"/>
                          </a:solidFill>
                          <a:latin typeface="Arial"/>
                        </a:rPr>
                        <a:t>Weight of the roof supported by the walls and pillars inside.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a:lnSpc>
                          <a:spcPts val="2799"/>
                        </a:lnSpc>
                        <a:defRPr/>
                      </a:pPr>
                      <a:r>
                        <a:rPr lang="en-US" sz="1999">
                          <a:solidFill>
                            <a:srgbClr val="000000"/>
                          </a:solidFill>
                          <a:latin typeface="Arial"/>
                        </a:rPr>
                        <a:t>Weight of the roof partially supported by </a:t>
                      </a:r>
                      <a:r>
                        <a:rPr lang="en-US" sz="1999">
                          <a:solidFill>
                            <a:srgbClr val="000000"/>
                          </a:solidFill>
                          <a:latin typeface="Arial Bold"/>
                        </a:rPr>
                        <a:t>flying buttresses </a:t>
                      </a:r>
                      <a:r>
                        <a:rPr lang="en-US" sz="1999">
                          <a:solidFill>
                            <a:srgbClr val="000000"/>
                          </a:solidFill>
                          <a:latin typeface="Arial"/>
                        </a:rPr>
                        <a:t>on the outside, allowing for fewer pillars, higher ceilings and more windows. The use of the flying buttress was one of the Norman's great architectural innovation. </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11" id="11"/>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Cathedrals in the Middle Ages</a:t>
            </a:r>
          </a:p>
        </p:txBody>
      </p:sp>
      <p:sp>
        <p:nvSpPr>
          <p:cNvPr name="TextBox 12" id="12"/>
          <p:cNvSpPr txBox="true"/>
          <p:nvPr/>
        </p:nvSpPr>
        <p:spPr>
          <a:xfrm rot="0">
            <a:off x="1028700" y="2139949"/>
            <a:ext cx="15609955" cy="13557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There were two different styles of cathedrals built in the Middle Ages: the older, style, called </a:t>
            </a:r>
            <a:r>
              <a:rPr lang="en-US" sz="2500">
                <a:solidFill>
                  <a:srgbClr val="000000"/>
                </a:solidFill>
                <a:latin typeface="Arial Bold"/>
              </a:rPr>
              <a:t>Romanesque</a:t>
            </a:r>
            <a:r>
              <a:rPr lang="en-US" sz="2500">
                <a:solidFill>
                  <a:srgbClr val="000000"/>
                </a:solidFill>
                <a:latin typeface="Arial"/>
              </a:rPr>
              <a:t>, which was based on Roman architecture and the second type was called </a:t>
            </a:r>
            <a:r>
              <a:rPr lang="en-US" sz="2500">
                <a:solidFill>
                  <a:srgbClr val="000000"/>
                </a:solidFill>
                <a:latin typeface="Arial Bold"/>
              </a:rPr>
              <a:t>Gothic</a:t>
            </a:r>
            <a:r>
              <a:rPr lang="en-US" sz="2500">
                <a:solidFill>
                  <a:srgbClr val="000000"/>
                </a:solidFill>
                <a:latin typeface="Arial"/>
              </a:rPr>
              <a:t> and had come to England with the Normans. </a:t>
            </a:r>
          </a:p>
        </p:txBody>
      </p:sp>
      <p:sp>
        <p:nvSpPr>
          <p:cNvPr name="TextBox 13" id="13"/>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4" id="14"/>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Priests in the Middle Ages</a:t>
            </a:r>
          </a:p>
        </p:txBody>
      </p:sp>
      <p:sp>
        <p:nvSpPr>
          <p:cNvPr name="TextBox 11" id="11"/>
          <p:cNvSpPr txBox="true"/>
          <p:nvPr/>
        </p:nvSpPr>
        <p:spPr>
          <a:xfrm rot="0">
            <a:off x="1028700" y="2139949"/>
            <a:ext cx="15609955" cy="48609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manor village and town often made up a parish. The local church was one of the few buildings to be made of stone. The local priest was rare in being able to read and write, so he was often asked to help with letters or to advise people on legal problems. Priests were often appointed as secretaries to lords and knights as all writing was in </a:t>
            </a:r>
            <a:r>
              <a:rPr lang="en-US" sz="2500">
                <a:solidFill>
                  <a:srgbClr val="000000"/>
                </a:solidFill>
                <a:latin typeface="Arial Bold"/>
              </a:rPr>
              <a:t>Latin</a:t>
            </a:r>
            <a:r>
              <a:rPr lang="en-US" sz="2500">
                <a:solidFill>
                  <a:srgbClr val="000000"/>
                </a:solidFill>
                <a:latin typeface="Arial"/>
              </a:rPr>
              <a:t> or </a:t>
            </a:r>
            <a:r>
              <a:rPr lang="en-US" sz="2500">
                <a:solidFill>
                  <a:srgbClr val="000000"/>
                </a:solidFill>
                <a:latin typeface="Arial Bold"/>
              </a:rPr>
              <a:t>Greek</a:t>
            </a:r>
            <a:r>
              <a:rPr lang="en-US" sz="2500">
                <a:solidFill>
                  <a:srgbClr val="000000"/>
                </a:solidFill>
                <a:latin typeface="Arial"/>
              </a:rPr>
              <a:t> (</a:t>
            </a:r>
            <a:r>
              <a:rPr lang="en-US" sz="2500" u="sng">
                <a:solidFill>
                  <a:srgbClr val="000000"/>
                </a:solidFill>
                <a:latin typeface="Arial"/>
              </a:rPr>
              <a:t>language of the Church</a:t>
            </a:r>
            <a:r>
              <a:rPr lang="en-US" sz="2500">
                <a:solidFill>
                  <a:srgbClr val="000000"/>
                </a:solidFill>
                <a:latin typeface="Arial"/>
              </a:rPr>
              <a:t>). The Lord or Knight granted the priest a a </a:t>
            </a:r>
            <a:r>
              <a:rPr lang="en-US" sz="2500">
                <a:solidFill>
                  <a:srgbClr val="000000"/>
                </a:solidFill>
                <a:latin typeface="Arial Bold"/>
              </a:rPr>
              <a:t>glebe </a:t>
            </a:r>
            <a:r>
              <a:rPr lang="en-US" sz="2500">
                <a:solidFill>
                  <a:srgbClr val="000000"/>
                </a:solidFill>
                <a:latin typeface="Arial"/>
              </a:rPr>
              <a:t>(</a:t>
            </a:r>
            <a:r>
              <a:rPr lang="en-US" sz="2500" u="sng">
                <a:solidFill>
                  <a:srgbClr val="000000"/>
                </a:solidFill>
                <a:latin typeface="Arial"/>
              </a:rPr>
              <a:t>land to live on and farm so he could make a living</a:t>
            </a:r>
            <a:r>
              <a:rPr lang="en-US" sz="2500">
                <a:solidFill>
                  <a:srgbClr val="000000"/>
                </a:solidFill>
                <a:latin typeface="Arial"/>
              </a:rPr>
              <a:t>).</a:t>
            </a:r>
          </a:p>
          <a:p>
            <a:pPr algn="just">
              <a:lnSpc>
                <a:spcPts val="3500"/>
              </a:lnSpc>
            </a:pPr>
            <a:r>
              <a:rPr lang="en-US" sz="2500">
                <a:solidFill>
                  <a:srgbClr val="000000"/>
                </a:solidFill>
                <a:latin typeface="Arial"/>
              </a:rPr>
              <a:t>In some places, priests gave children a very basic education focused on the Bible. They said Mass in Latin every Sunday and ensured the local religious holidays were observed. They tended to the sick and presided at marriages, baptisms and funeral ceremonies. As each peasant had to pay the priest a </a:t>
            </a:r>
            <a:r>
              <a:rPr lang="en-US" sz="2500">
                <a:solidFill>
                  <a:srgbClr val="000000"/>
                </a:solidFill>
                <a:latin typeface="Arial Bold"/>
              </a:rPr>
              <a:t>tithe</a:t>
            </a:r>
            <a:r>
              <a:rPr lang="en-US" sz="2500">
                <a:solidFill>
                  <a:srgbClr val="000000"/>
                </a:solidFill>
                <a:latin typeface="Arial"/>
              </a:rPr>
              <a:t> (</a:t>
            </a:r>
            <a:r>
              <a:rPr lang="en-US" sz="2500" u="sng">
                <a:solidFill>
                  <a:srgbClr val="000000"/>
                </a:solidFill>
                <a:latin typeface="Arial"/>
              </a:rPr>
              <a:t>payment of 10% of the crop</a:t>
            </a:r>
            <a:r>
              <a:rPr lang="en-US" sz="2500">
                <a:solidFill>
                  <a:srgbClr val="000000"/>
                </a:solidFill>
                <a:latin typeface="Arial"/>
              </a:rPr>
              <a:t>), most priests were quite wealthy. They passed on some of their earnings to their bishops, further increasing the wealth of the Church.  They helped maintain order by encouraging the people to accept their hard lives and to look forward to getting their reward in heaven. </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337590" y="9725311"/>
            <a:ext cx="3950410" cy="561689"/>
            <a:chOff x="0" y="0"/>
            <a:chExt cx="5267213" cy="748919"/>
          </a:xfrm>
        </p:grpSpPr>
        <p:sp>
          <p:nvSpPr>
            <p:cNvPr name="Freeform 3" id="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6" id="6"/>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Freeform 7" id="7"/>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0" y="3654735"/>
            <a:ext cx="18288000" cy="1235075"/>
          </a:xfrm>
          <a:prstGeom prst="rect">
            <a:avLst/>
          </a:prstGeom>
        </p:spPr>
        <p:txBody>
          <a:bodyPr anchor="t" rtlCol="false" tIns="0" lIns="0" bIns="0" rIns="0">
            <a:spAutoFit/>
          </a:bodyPr>
          <a:lstStyle/>
          <a:p>
            <a:pPr algn="ctr">
              <a:lnSpc>
                <a:spcPts val="9099"/>
              </a:lnSpc>
            </a:pPr>
            <a:r>
              <a:rPr lang="en-US" sz="6499" spc="292">
                <a:solidFill>
                  <a:srgbClr val="004AAD"/>
                </a:solidFill>
                <a:latin typeface="Arial Bold"/>
              </a:rPr>
              <a:t>6.1: THE NORMANS</a:t>
            </a:r>
          </a:p>
        </p:txBody>
      </p:sp>
      <p:sp>
        <p:nvSpPr>
          <p:cNvPr name="TextBox 9" id="9"/>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rPr>
              <a:t>6.1: the normans</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476 to 1500</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61, Artefact, 2nd Edition)</a:t>
            </a:r>
          </a:p>
        </p:txBody>
      </p:sp>
      <p:sp>
        <p:nvSpPr>
          <p:cNvPr name="TextBox 7" id="7"/>
          <p:cNvSpPr txBox="true"/>
          <p:nvPr/>
        </p:nvSpPr>
        <p:spPr>
          <a:xfrm rot="0">
            <a:off x="1028700" y="2120899"/>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rPr>
              <a:t>What was Christendom?</a:t>
            </a:r>
          </a:p>
          <a:p>
            <a:pPr algn="l" marL="647702" indent="-323851" lvl="1">
              <a:lnSpc>
                <a:spcPts val="4200"/>
              </a:lnSpc>
              <a:buAutoNum type="arabicPeriod" startAt="1"/>
            </a:pPr>
            <a:r>
              <a:rPr lang="en-US" sz="3000">
                <a:solidFill>
                  <a:srgbClr val="009B48"/>
                </a:solidFill>
                <a:latin typeface="Arial"/>
              </a:rPr>
              <a:t>Explain the structure of the Catholic Church. </a:t>
            </a:r>
          </a:p>
          <a:p>
            <a:pPr algn="l" marL="647702" indent="-323851" lvl="1">
              <a:lnSpc>
                <a:spcPts val="4200"/>
              </a:lnSpc>
              <a:buAutoNum type="arabicPeriod" startAt="1"/>
            </a:pPr>
            <a:r>
              <a:rPr lang="en-US" sz="3000">
                <a:solidFill>
                  <a:srgbClr val="009B48"/>
                </a:solidFill>
                <a:latin typeface="Arial"/>
              </a:rPr>
              <a:t>Why was the Church so wealthy in the Middle Ages?</a:t>
            </a:r>
          </a:p>
          <a:p>
            <a:pPr algn="l" marL="647702" indent="-323851" lvl="1">
              <a:lnSpc>
                <a:spcPts val="4200"/>
              </a:lnSpc>
              <a:buAutoNum type="arabicPeriod" startAt="1"/>
            </a:pPr>
            <a:r>
              <a:rPr lang="en-US" sz="3000">
                <a:solidFill>
                  <a:srgbClr val="009B48"/>
                </a:solidFill>
                <a:latin typeface="Arial"/>
              </a:rPr>
              <a:t>Why was the priest an important person in manors and towns?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Monasteries</a:t>
            </a:r>
          </a:p>
        </p:txBody>
      </p:sp>
      <p:sp>
        <p:nvSpPr>
          <p:cNvPr name="TextBox 11" id="11"/>
          <p:cNvSpPr txBox="true"/>
          <p:nvPr/>
        </p:nvSpPr>
        <p:spPr>
          <a:xfrm rot="0">
            <a:off x="1028700" y="2139949"/>
            <a:ext cx="15609955"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Some people wanted to withdraw completely from the world so that they could focus on prayer and being closer to God. They set up </a:t>
            </a:r>
            <a:r>
              <a:rPr lang="en-US" sz="2500">
                <a:solidFill>
                  <a:srgbClr val="000000"/>
                </a:solidFill>
                <a:latin typeface="Arial Bold"/>
              </a:rPr>
              <a:t>monasteries </a:t>
            </a:r>
            <a:r>
              <a:rPr lang="en-US" sz="2500">
                <a:solidFill>
                  <a:srgbClr val="000000"/>
                </a:solidFill>
                <a:latin typeface="Arial"/>
              </a:rPr>
              <a:t>(</a:t>
            </a:r>
            <a:r>
              <a:rPr lang="en-US" sz="2500" u="sng">
                <a:solidFill>
                  <a:srgbClr val="000000"/>
                </a:solidFill>
                <a:latin typeface="Arial"/>
              </a:rPr>
              <a:t>for men, who became monks</a:t>
            </a:r>
            <a:r>
              <a:rPr lang="en-US" sz="2500">
                <a:solidFill>
                  <a:srgbClr val="000000"/>
                </a:solidFill>
                <a:latin typeface="Arial"/>
              </a:rPr>
              <a:t>) and </a:t>
            </a:r>
            <a:r>
              <a:rPr lang="en-US" sz="2500">
                <a:solidFill>
                  <a:srgbClr val="000000"/>
                </a:solidFill>
                <a:latin typeface="Arial Bold"/>
              </a:rPr>
              <a:t>convents </a:t>
            </a:r>
            <a:r>
              <a:rPr lang="en-US" sz="2500">
                <a:solidFill>
                  <a:srgbClr val="000000"/>
                </a:solidFill>
                <a:latin typeface="Arial"/>
              </a:rPr>
              <a:t>(</a:t>
            </a:r>
            <a:r>
              <a:rPr lang="en-US" sz="2500" u="sng">
                <a:solidFill>
                  <a:srgbClr val="000000"/>
                </a:solidFill>
                <a:latin typeface="Arial"/>
              </a:rPr>
              <a:t>for women, who became nuns</a:t>
            </a:r>
            <a:r>
              <a:rPr lang="en-US" sz="2500">
                <a:solidFill>
                  <a:srgbClr val="000000"/>
                </a:solidFill>
                <a:latin typeface="Arial"/>
              </a:rPr>
              <a:t>). They were closed communities, separated from the world around them. They lived their lives according to strict rules and spent most of their time praying, fasting and working. An </a:t>
            </a:r>
            <a:r>
              <a:rPr lang="en-US" sz="2500">
                <a:solidFill>
                  <a:srgbClr val="000000"/>
                </a:solidFill>
                <a:latin typeface="Arial Bold"/>
              </a:rPr>
              <a:t>abbot </a:t>
            </a:r>
            <a:r>
              <a:rPr lang="en-US" sz="2500">
                <a:solidFill>
                  <a:srgbClr val="000000"/>
                </a:solidFill>
                <a:latin typeface="Arial"/>
              </a:rPr>
              <a:t>was </a:t>
            </a:r>
            <a:r>
              <a:rPr lang="en-US" sz="2500" u="sng">
                <a:solidFill>
                  <a:srgbClr val="000000"/>
                </a:solidFill>
                <a:latin typeface="Arial"/>
              </a:rPr>
              <a:t>head of a monastery</a:t>
            </a:r>
            <a:r>
              <a:rPr lang="en-US" sz="2500">
                <a:solidFill>
                  <a:srgbClr val="000000"/>
                </a:solidFill>
                <a:latin typeface="Arial"/>
              </a:rPr>
              <a:t> - or an </a:t>
            </a:r>
            <a:r>
              <a:rPr lang="en-US" sz="2500">
                <a:solidFill>
                  <a:srgbClr val="000000"/>
                </a:solidFill>
                <a:latin typeface="Arial Bold"/>
              </a:rPr>
              <a:t>abbess </a:t>
            </a:r>
            <a:r>
              <a:rPr lang="en-US" sz="2500">
                <a:solidFill>
                  <a:srgbClr val="000000"/>
                </a:solidFill>
                <a:latin typeface="Arial"/>
              </a:rPr>
              <a:t>was </a:t>
            </a:r>
            <a:r>
              <a:rPr lang="en-US" sz="2500" u="sng">
                <a:solidFill>
                  <a:srgbClr val="000000"/>
                </a:solidFill>
                <a:latin typeface="Arial"/>
              </a:rPr>
              <a:t>head of a convent</a:t>
            </a:r>
            <a:r>
              <a:rPr lang="en-US" sz="2500">
                <a:solidFill>
                  <a:srgbClr val="000000"/>
                </a:solidFill>
                <a:latin typeface="Arial"/>
              </a:rPr>
              <a:t>. Their assistants were the </a:t>
            </a:r>
            <a:r>
              <a:rPr lang="en-US" sz="2500">
                <a:solidFill>
                  <a:srgbClr val="000000"/>
                </a:solidFill>
                <a:latin typeface="Arial Bold"/>
              </a:rPr>
              <a:t>priors</a:t>
            </a:r>
            <a:r>
              <a:rPr lang="en-US" sz="2500">
                <a:solidFill>
                  <a:srgbClr val="000000"/>
                </a:solidFill>
                <a:latin typeface="Arial"/>
              </a:rPr>
              <a:t>. </a:t>
            </a:r>
          </a:p>
          <a:p>
            <a:pPr algn="just">
              <a:lnSpc>
                <a:spcPts val="3500"/>
              </a:lnSpc>
            </a:pPr>
            <a:r>
              <a:rPr lang="en-US" sz="2500">
                <a:solidFill>
                  <a:srgbClr val="000000"/>
                </a:solidFill>
                <a:latin typeface="Arial"/>
              </a:rPr>
              <a:t>Monasteries were very important in medieval life. They were the first places to offer education based on ability, regardless of the wealth of their parents. </a:t>
            </a:r>
            <a:r>
              <a:rPr lang="en-US" sz="2500">
                <a:solidFill>
                  <a:srgbClr val="000000"/>
                </a:solidFill>
                <a:latin typeface="Arial Bold"/>
              </a:rPr>
              <a:t>St. Thomas Aquinas</a:t>
            </a:r>
            <a:r>
              <a:rPr lang="en-US" sz="2500">
                <a:solidFill>
                  <a:srgbClr val="000000"/>
                </a:solidFill>
                <a:latin typeface="Arial"/>
              </a:rPr>
              <a:t> founded the </a:t>
            </a:r>
            <a:r>
              <a:rPr lang="en-US" sz="2500">
                <a:solidFill>
                  <a:srgbClr val="000000"/>
                </a:solidFill>
                <a:latin typeface="Arial Bold"/>
              </a:rPr>
              <a:t>Dominicans</a:t>
            </a:r>
            <a:r>
              <a:rPr lang="en-US" sz="2500">
                <a:solidFill>
                  <a:srgbClr val="000000"/>
                </a:solidFill>
                <a:latin typeface="Arial"/>
              </a:rPr>
              <a:t>, </a:t>
            </a:r>
            <a:r>
              <a:rPr lang="en-US" sz="2500">
                <a:solidFill>
                  <a:srgbClr val="000000"/>
                </a:solidFill>
                <a:latin typeface="Arial Bold"/>
              </a:rPr>
              <a:t>St. Robert of Molesme </a:t>
            </a:r>
            <a:r>
              <a:rPr lang="en-US" sz="2500">
                <a:solidFill>
                  <a:srgbClr val="000000"/>
                </a:solidFill>
                <a:latin typeface="Arial"/>
              </a:rPr>
              <a:t>founded the </a:t>
            </a:r>
            <a:r>
              <a:rPr lang="en-US" sz="2500">
                <a:solidFill>
                  <a:srgbClr val="000000"/>
                </a:solidFill>
                <a:latin typeface="Arial Bold"/>
              </a:rPr>
              <a:t>Cistercians </a:t>
            </a:r>
            <a:r>
              <a:rPr lang="en-US" sz="2500">
                <a:solidFill>
                  <a:srgbClr val="000000"/>
                </a:solidFill>
                <a:latin typeface="Arial"/>
              </a:rPr>
              <a:t>while </a:t>
            </a:r>
            <a:r>
              <a:rPr lang="en-US" sz="2500">
                <a:solidFill>
                  <a:srgbClr val="000000"/>
                </a:solidFill>
                <a:latin typeface="Arial Bold"/>
              </a:rPr>
              <a:t>Oxford University</a:t>
            </a:r>
            <a:r>
              <a:rPr lang="en-US" sz="2500">
                <a:solidFill>
                  <a:srgbClr val="000000"/>
                </a:solidFill>
                <a:latin typeface="Arial"/>
              </a:rPr>
              <a:t> was founded by a combination of religious orders. </a:t>
            </a:r>
          </a:p>
          <a:p>
            <a:pPr algn="just">
              <a:lnSpc>
                <a:spcPts val="3500"/>
              </a:lnSpc>
            </a:pPr>
            <a:r>
              <a:rPr lang="en-US" sz="2500">
                <a:solidFill>
                  <a:srgbClr val="000000"/>
                </a:solidFill>
                <a:latin typeface="Arial"/>
              </a:rPr>
              <a:t>They provided help to the poor and the sick and offered shelter to travellers. They also copied books in the </a:t>
            </a:r>
            <a:r>
              <a:rPr lang="en-US" sz="2500">
                <a:solidFill>
                  <a:srgbClr val="000000"/>
                </a:solidFill>
                <a:latin typeface="Arial Bold"/>
              </a:rPr>
              <a:t>scriptorium</a:t>
            </a:r>
            <a:r>
              <a:rPr lang="en-US" sz="2500">
                <a:solidFill>
                  <a:srgbClr val="000000"/>
                </a:solidFill>
                <a:latin typeface="Arial"/>
              </a:rPr>
              <a:t>; these monks were called</a:t>
            </a:r>
            <a:r>
              <a:rPr lang="en-US" sz="2500">
                <a:solidFill>
                  <a:srgbClr val="000000"/>
                </a:solidFill>
                <a:latin typeface="Arial Bold"/>
              </a:rPr>
              <a:t> scribes</a:t>
            </a:r>
            <a:r>
              <a:rPr lang="en-US" sz="2500">
                <a:solidFill>
                  <a:srgbClr val="000000"/>
                </a:solidFill>
                <a:latin typeface="Arial"/>
              </a:rPr>
              <a:t>.</a:t>
            </a:r>
            <a:r>
              <a:rPr lang="en-US" sz="2500">
                <a:solidFill>
                  <a:srgbClr val="000000"/>
                </a:solidFill>
                <a:latin typeface="Arial Bold"/>
              </a:rPr>
              <a:t> </a:t>
            </a:r>
          </a:p>
          <a:p>
            <a:pPr algn="just">
              <a:lnSpc>
                <a:spcPts val="3500"/>
              </a:lnSpc>
            </a:pPr>
            <a:r>
              <a:rPr lang="en-US" sz="2500">
                <a:solidFill>
                  <a:srgbClr val="000000"/>
                </a:solidFill>
                <a:latin typeface="Arial"/>
              </a:rPr>
              <a:t>The </a:t>
            </a:r>
            <a:r>
              <a:rPr lang="en-US" sz="2500">
                <a:solidFill>
                  <a:srgbClr val="000000"/>
                </a:solidFill>
                <a:latin typeface="Arial Bold"/>
              </a:rPr>
              <a:t>church</a:t>
            </a:r>
            <a:r>
              <a:rPr lang="en-US" sz="2500">
                <a:solidFill>
                  <a:srgbClr val="000000"/>
                </a:solidFill>
                <a:latin typeface="Arial"/>
              </a:rPr>
              <a:t> was looked after by the sacristan. The monks ate in the </a:t>
            </a:r>
            <a:r>
              <a:rPr lang="en-US" sz="2500">
                <a:solidFill>
                  <a:srgbClr val="000000"/>
                </a:solidFill>
                <a:latin typeface="Arial Bold"/>
              </a:rPr>
              <a:t>refectory</a:t>
            </a:r>
            <a:r>
              <a:rPr lang="en-US" sz="2500">
                <a:solidFill>
                  <a:srgbClr val="000000"/>
                </a:solidFill>
                <a:latin typeface="Arial"/>
              </a:rPr>
              <a:t>. The </a:t>
            </a:r>
            <a:r>
              <a:rPr lang="en-US" sz="2500">
                <a:solidFill>
                  <a:srgbClr val="000000"/>
                </a:solidFill>
                <a:latin typeface="Arial Bold"/>
              </a:rPr>
              <a:t>dormitory </a:t>
            </a:r>
            <a:r>
              <a:rPr lang="en-US" sz="2500">
                <a:solidFill>
                  <a:srgbClr val="000000"/>
                </a:solidFill>
                <a:latin typeface="Arial"/>
              </a:rPr>
              <a:t>was a large room where the monks slept. The </a:t>
            </a:r>
            <a:r>
              <a:rPr lang="en-US" sz="2500">
                <a:solidFill>
                  <a:srgbClr val="000000"/>
                </a:solidFill>
                <a:latin typeface="Arial Bold"/>
              </a:rPr>
              <a:t>cloisters </a:t>
            </a:r>
            <a:r>
              <a:rPr lang="en-US" sz="2500">
                <a:solidFill>
                  <a:srgbClr val="000000"/>
                </a:solidFill>
                <a:latin typeface="Arial"/>
              </a:rPr>
              <a:t>were covered walkways for prayer. The monks gathered in the </a:t>
            </a:r>
            <a:r>
              <a:rPr lang="en-US" sz="2500">
                <a:solidFill>
                  <a:srgbClr val="000000"/>
                </a:solidFill>
                <a:latin typeface="Arial Bold"/>
              </a:rPr>
              <a:t>chapter house </a:t>
            </a:r>
            <a:r>
              <a:rPr lang="en-US" sz="2500">
                <a:solidFill>
                  <a:srgbClr val="000000"/>
                </a:solidFill>
                <a:latin typeface="Arial"/>
              </a:rPr>
              <a:t>for readings. In the </a:t>
            </a:r>
            <a:r>
              <a:rPr lang="en-US" sz="2500">
                <a:solidFill>
                  <a:srgbClr val="000000"/>
                </a:solidFill>
                <a:latin typeface="Arial Bold"/>
              </a:rPr>
              <a:t>almonry</a:t>
            </a:r>
            <a:r>
              <a:rPr lang="en-US" sz="2500">
                <a:solidFill>
                  <a:srgbClr val="000000"/>
                </a:solidFill>
                <a:latin typeface="Arial"/>
              </a:rPr>
              <a:t>, the </a:t>
            </a:r>
            <a:r>
              <a:rPr lang="en-US" sz="2500">
                <a:solidFill>
                  <a:srgbClr val="000000"/>
                </a:solidFill>
                <a:latin typeface="Arial Bold"/>
              </a:rPr>
              <a:t>almoner </a:t>
            </a:r>
            <a:r>
              <a:rPr lang="en-US" sz="2500">
                <a:solidFill>
                  <a:srgbClr val="000000"/>
                </a:solidFill>
                <a:latin typeface="Arial"/>
              </a:rPr>
              <a:t>gave aid (</a:t>
            </a:r>
            <a:r>
              <a:rPr lang="en-US" sz="2500">
                <a:solidFill>
                  <a:srgbClr val="000000"/>
                </a:solidFill>
                <a:latin typeface="Arial Bold"/>
              </a:rPr>
              <a:t>alms</a:t>
            </a:r>
            <a:r>
              <a:rPr lang="en-US" sz="2500">
                <a:solidFill>
                  <a:srgbClr val="000000"/>
                </a:solidFill>
                <a:latin typeface="Arial"/>
              </a:rPr>
              <a:t>) to the poor. The </a:t>
            </a:r>
            <a:r>
              <a:rPr lang="en-US" sz="2500">
                <a:solidFill>
                  <a:srgbClr val="000000"/>
                </a:solidFill>
                <a:latin typeface="Arial Bold"/>
              </a:rPr>
              <a:t>infirmary </a:t>
            </a:r>
            <a:r>
              <a:rPr lang="en-US" sz="2500">
                <a:solidFill>
                  <a:srgbClr val="000000"/>
                </a:solidFill>
                <a:latin typeface="Arial"/>
              </a:rPr>
              <a:t>was where the </a:t>
            </a:r>
            <a:r>
              <a:rPr lang="en-US" sz="2500">
                <a:solidFill>
                  <a:srgbClr val="000000"/>
                </a:solidFill>
                <a:latin typeface="Arial Bold"/>
              </a:rPr>
              <a:t>infirmarian </a:t>
            </a:r>
            <a:r>
              <a:rPr lang="en-US" sz="2500">
                <a:solidFill>
                  <a:srgbClr val="000000"/>
                </a:solidFill>
                <a:latin typeface="Arial"/>
              </a:rPr>
              <a:t>looked after the ill of the monastery and nearby community. Guests and travellers could stay in the </a:t>
            </a:r>
            <a:r>
              <a:rPr lang="en-US" sz="2500">
                <a:solidFill>
                  <a:srgbClr val="000000"/>
                </a:solidFill>
                <a:latin typeface="Arial Bold"/>
              </a:rPr>
              <a:t>hostel</a:t>
            </a:r>
            <a:r>
              <a:rPr lang="en-US" sz="2500">
                <a:solidFill>
                  <a:srgbClr val="000000"/>
                </a:solidFill>
                <a:latin typeface="Arial"/>
              </a:rPr>
              <a:t>, which was managed by the </a:t>
            </a:r>
            <a:r>
              <a:rPr lang="en-US" sz="2500">
                <a:solidFill>
                  <a:srgbClr val="000000"/>
                </a:solidFill>
                <a:latin typeface="Arial Bold"/>
              </a:rPr>
              <a:t>hosteller</a:t>
            </a:r>
            <a:r>
              <a:rPr lang="en-US" sz="2500">
                <a:solidFill>
                  <a:srgbClr val="000000"/>
                </a:solidFill>
                <a:latin typeface="Arial"/>
              </a:rPr>
              <a:t>. The monk in charge of the money was the </a:t>
            </a:r>
            <a:r>
              <a:rPr lang="en-US" sz="2500">
                <a:solidFill>
                  <a:srgbClr val="000000"/>
                </a:solidFill>
                <a:latin typeface="Arial Bold"/>
              </a:rPr>
              <a:t>bursar</a:t>
            </a:r>
            <a:r>
              <a:rPr lang="en-US" sz="2500">
                <a:solidFill>
                  <a:srgbClr val="000000"/>
                </a:solidFill>
                <a:latin typeface="Arial"/>
              </a:rPr>
              <a:t>. </a:t>
            </a:r>
          </a:p>
          <a:p>
            <a:pPr algn="just">
              <a:lnSpc>
                <a:spcPts val="3500"/>
              </a:lnSpc>
            </a:pPr>
            <a:r>
              <a:rPr lang="en-US" sz="2500">
                <a:solidFill>
                  <a:srgbClr val="000000"/>
                </a:solidFill>
                <a:latin typeface="Arial"/>
              </a:rPr>
              <a:t>Monks who studied the Bible and wrote famous books like </a:t>
            </a:r>
            <a:r>
              <a:rPr lang="en-US" sz="2500">
                <a:solidFill>
                  <a:srgbClr val="000000"/>
                </a:solidFill>
                <a:latin typeface="Arial Bold Italics"/>
              </a:rPr>
              <a:t>Books of Kells</a:t>
            </a:r>
            <a:r>
              <a:rPr lang="en-US" sz="2500">
                <a:solidFill>
                  <a:srgbClr val="000000"/>
                </a:solidFill>
                <a:latin typeface="Arial Italics"/>
              </a:rPr>
              <a:t>. </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851514" y="0"/>
            <a:ext cx="14584972" cy="9719416"/>
          </a:xfrm>
          <a:custGeom>
            <a:avLst/>
            <a:gdLst/>
            <a:ahLst/>
            <a:cxnLst/>
            <a:rect r="r" b="b" t="t" l="l"/>
            <a:pathLst>
              <a:path h="9719416" w="14584972">
                <a:moveTo>
                  <a:pt x="0" y="0"/>
                </a:moveTo>
                <a:lnTo>
                  <a:pt x="14584972" y="0"/>
                </a:lnTo>
                <a:lnTo>
                  <a:pt x="14584972" y="9719416"/>
                </a:lnTo>
                <a:lnTo>
                  <a:pt x="0" y="9719416"/>
                </a:lnTo>
                <a:lnTo>
                  <a:pt x="0" y="0"/>
                </a:lnTo>
                <a:close/>
              </a:path>
            </a:pathLst>
          </a:custGeom>
          <a:blipFill>
            <a:blip r:embed="rId6"/>
            <a:stretch>
              <a:fillRect l="0" t="0" r="0" b="0"/>
            </a:stretch>
          </a:blipFill>
        </p:spPr>
      </p:sp>
      <p:sp>
        <p:nvSpPr>
          <p:cNvPr name="TextBox 11" id="11"/>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2" id="12"/>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Becoming a monk</a:t>
            </a:r>
          </a:p>
        </p:txBody>
      </p:sp>
      <p:sp>
        <p:nvSpPr>
          <p:cNvPr name="TextBox 11" id="11"/>
          <p:cNvSpPr txBox="true"/>
          <p:nvPr/>
        </p:nvSpPr>
        <p:spPr>
          <a:xfrm rot="0">
            <a:off x="1028700" y="2139949"/>
            <a:ext cx="15609955" cy="48609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There were various monastic orders that monks could join: the </a:t>
            </a:r>
            <a:r>
              <a:rPr lang="en-US" sz="2500">
                <a:solidFill>
                  <a:srgbClr val="000000"/>
                </a:solidFill>
                <a:latin typeface="Arial Bold"/>
              </a:rPr>
              <a:t>Benedictines </a:t>
            </a:r>
            <a:r>
              <a:rPr lang="en-US" sz="2500">
                <a:solidFill>
                  <a:srgbClr val="000000"/>
                </a:solidFill>
                <a:latin typeface="Arial"/>
              </a:rPr>
              <a:t>and the </a:t>
            </a:r>
            <a:r>
              <a:rPr lang="en-US" sz="2500">
                <a:solidFill>
                  <a:srgbClr val="000000"/>
                </a:solidFill>
                <a:latin typeface="Arial Bold"/>
              </a:rPr>
              <a:t>Cistercians </a:t>
            </a:r>
            <a:r>
              <a:rPr lang="en-US" sz="2500">
                <a:solidFill>
                  <a:srgbClr val="000000"/>
                </a:solidFill>
                <a:latin typeface="Arial"/>
              </a:rPr>
              <a:t>were two of the major orders who were withdrawn from medieval society.</a:t>
            </a:r>
          </a:p>
          <a:p>
            <a:pPr algn="just">
              <a:lnSpc>
                <a:spcPts val="3500"/>
              </a:lnSpc>
            </a:pPr>
            <a:r>
              <a:rPr lang="en-US" sz="2500">
                <a:solidFill>
                  <a:srgbClr val="000000"/>
                </a:solidFill>
                <a:latin typeface="Arial"/>
              </a:rPr>
              <a:t>A boy who wanted to become a monk would join a monastery as a </a:t>
            </a:r>
            <a:r>
              <a:rPr lang="en-US" sz="2500">
                <a:solidFill>
                  <a:srgbClr val="000000"/>
                </a:solidFill>
                <a:latin typeface="Arial Bold"/>
              </a:rPr>
              <a:t>novice </a:t>
            </a:r>
            <a:r>
              <a:rPr lang="en-US" sz="2500">
                <a:solidFill>
                  <a:srgbClr val="000000"/>
                </a:solidFill>
                <a:latin typeface="Arial"/>
              </a:rPr>
              <a:t>around the age of 15 (though much younger children could be sent). There he was taught to live his life according to the </a:t>
            </a:r>
            <a:r>
              <a:rPr lang="en-US" sz="2500">
                <a:solidFill>
                  <a:srgbClr val="000000"/>
                </a:solidFill>
                <a:latin typeface="Arial Bold"/>
              </a:rPr>
              <a:t>Rule of St Benedict</a:t>
            </a:r>
            <a:r>
              <a:rPr lang="en-US" sz="2500">
                <a:solidFill>
                  <a:srgbClr val="000000"/>
                </a:solidFill>
                <a:latin typeface="Arial"/>
              </a:rPr>
              <a:t>, the strict set of rules that monks had to live by. He learned to read and write in Latin (the language of the Church) and would study Church teachings and history.</a:t>
            </a:r>
          </a:p>
          <a:p>
            <a:pPr algn="just">
              <a:lnSpc>
                <a:spcPts val="3500"/>
              </a:lnSpc>
            </a:pPr>
            <a:r>
              <a:rPr lang="en-US" sz="2500">
                <a:solidFill>
                  <a:srgbClr val="000000"/>
                </a:solidFill>
                <a:latin typeface="Arial"/>
              </a:rPr>
              <a:t>After a number of years, if the abbot decided that he was suited to become a monk, he swore his solemn vows of </a:t>
            </a:r>
            <a:r>
              <a:rPr lang="en-US" sz="2500">
                <a:solidFill>
                  <a:srgbClr val="000000"/>
                </a:solidFill>
                <a:latin typeface="Arial Bold"/>
              </a:rPr>
              <a:t>poverty </a:t>
            </a:r>
            <a:r>
              <a:rPr lang="en-US" sz="2500">
                <a:solidFill>
                  <a:srgbClr val="000000"/>
                </a:solidFill>
                <a:latin typeface="Arial"/>
              </a:rPr>
              <a:t>(he could not own anything), </a:t>
            </a:r>
            <a:r>
              <a:rPr lang="en-US" sz="2500">
                <a:solidFill>
                  <a:srgbClr val="000000"/>
                </a:solidFill>
                <a:latin typeface="Arial Bold"/>
              </a:rPr>
              <a:t>chastity </a:t>
            </a:r>
            <a:r>
              <a:rPr lang="en-US" sz="2500">
                <a:solidFill>
                  <a:srgbClr val="000000"/>
                </a:solidFill>
                <a:latin typeface="Arial"/>
              </a:rPr>
              <a:t>(he could not get married) and </a:t>
            </a:r>
            <a:r>
              <a:rPr lang="en-US" sz="2500">
                <a:solidFill>
                  <a:srgbClr val="000000"/>
                </a:solidFill>
                <a:latin typeface="Arial Bold"/>
              </a:rPr>
              <a:t>obedience </a:t>
            </a:r>
            <a:r>
              <a:rPr lang="en-US" sz="2500">
                <a:solidFill>
                  <a:srgbClr val="000000"/>
                </a:solidFill>
                <a:latin typeface="Arial"/>
              </a:rPr>
              <a:t>(he must do what the abbot told him). The crown of his head was then shaved - this was called a </a:t>
            </a:r>
            <a:r>
              <a:rPr lang="en-US" sz="2500">
                <a:solidFill>
                  <a:srgbClr val="000000"/>
                </a:solidFill>
                <a:latin typeface="Arial Bold"/>
              </a:rPr>
              <a:t>tonsure</a:t>
            </a:r>
            <a:r>
              <a:rPr lang="en-US" sz="2500">
                <a:solidFill>
                  <a:srgbClr val="000000"/>
                </a:solidFill>
                <a:latin typeface="Arial"/>
              </a:rPr>
              <a:t> and symbolised the crown of thorns worn by Jesus Christ during the Crucifixion. He would also receive his </a:t>
            </a:r>
            <a:r>
              <a:rPr lang="en-US" sz="2500">
                <a:solidFill>
                  <a:srgbClr val="000000"/>
                </a:solidFill>
                <a:latin typeface="Arial Bold"/>
              </a:rPr>
              <a:t>habit</a:t>
            </a:r>
            <a:r>
              <a:rPr lang="en-US" sz="2500">
                <a:solidFill>
                  <a:srgbClr val="000000"/>
                </a:solidFill>
                <a:latin typeface="Arial"/>
              </a:rPr>
              <a:t>, or monks' garments. He was now a member of a monastic order. </a:t>
            </a:r>
          </a:p>
        </p:txBody>
      </p:sp>
      <p:grpSp>
        <p:nvGrpSpPr>
          <p:cNvPr name="Group 12" id="12"/>
          <p:cNvGrpSpPr/>
          <p:nvPr/>
        </p:nvGrpSpPr>
        <p:grpSpPr>
          <a:xfrm rot="0">
            <a:off x="6336470" y="7000874"/>
            <a:ext cx="5615060" cy="3005282"/>
            <a:chOff x="0" y="0"/>
            <a:chExt cx="7486746" cy="4007042"/>
          </a:xfrm>
        </p:grpSpPr>
        <p:sp>
          <p:nvSpPr>
            <p:cNvPr name="Freeform 13" id="13"/>
            <p:cNvSpPr/>
            <p:nvPr/>
          </p:nvSpPr>
          <p:spPr>
            <a:xfrm flipH="false" flipV="false" rot="0">
              <a:off x="0" y="0"/>
              <a:ext cx="3353173" cy="4007042"/>
            </a:xfrm>
            <a:custGeom>
              <a:avLst/>
              <a:gdLst/>
              <a:ahLst/>
              <a:cxnLst/>
              <a:rect r="r" b="b" t="t" l="l"/>
              <a:pathLst>
                <a:path h="4007042" w="3353173">
                  <a:moveTo>
                    <a:pt x="0" y="0"/>
                  </a:moveTo>
                  <a:lnTo>
                    <a:pt x="3353173" y="0"/>
                  </a:lnTo>
                  <a:lnTo>
                    <a:pt x="3353173" y="4007042"/>
                  </a:lnTo>
                  <a:lnTo>
                    <a:pt x="0" y="4007042"/>
                  </a:lnTo>
                  <a:lnTo>
                    <a:pt x="0" y="0"/>
                  </a:lnTo>
                  <a:close/>
                </a:path>
              </a:pathLst>
            </a:custGeom>
            <a:blipFill>
              <a:blip r:embed="rId6"/>
              <a:stretch>
                <a:fillRect l="0" t="0" r="0" b="0"/>
              </a:stretch>
            </a:blipFill>
          </p:spPr>
        </p:sp>
        <p:sp>
          <p:nvSpPr>
            <p:cNvPr name="Freeform 14" id="14"/>
            <p:cNvSpPr/>
            <p:nvPr/>
          </p:nvSpPr>
          <p:spPr>
            <a:xfrm flipH="false" flipV="false" rot="0">
              <a:off x="3479704" y="0"/>
              <a:ext cx="4007042" cy="4007042"/>
            </a:xfrm>
            <a:custGeom>
              <a:avLst/>
              <a:gdLst/>
              <a:ahLst/>
              <a:cxnLst/>
              <a:rect r="r" b="b" t="t" l="l"/>
              <a:pathLst>
                <a:path h="4007042" w="4007042">
                  <a:moveTo>
                    <a:pt x="0" y="0"/>
                  </a:moveTo>
                  <a:lnTo>
                    <a:pt x="4007042" y="0"/>
                  </a:lnTo>
                  <a:lnTo>
                    <a:pt x="4007042" y="4007042"/>
                  </a:lnTo>
                  <a:lnTo>
                    <a:pt x="0" y="4007042"/>
                  </a:lnTo>
                  <a:lnTo>
                    <a:pt x="0" y="0"/>
                  </a:lnTo>
                  <a:close/>
                </a:path>
              </a:pathLst>
            </a:custGeom>
            <a:blipFill>
              <a:blip r:embed="rId7"/>
              <a:stretch>
                <a:fillRect l="0" t="0" r="0" b="0"/>
              </a:stretch>
            </a:blipFill>
          </p:spPr>
        </p:sp>
      </p:grpSp>
      <p:sp>
        <p:nvSpPr>
          <p:cNvPr name="TextBox 15" id="15"/>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6" id="16"/>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2460627" y="3898483"/>
            <a:ext cx="4178028" cy="5820933"/>
          </a:xfrm>
          <a:custGeom>
            <a:avLst/>
            <a:gdLst/>
            <a:ahLst/>
            <a:cxnLst/>
            <a:rect r="r" b="b" t="t" l="l"/>
            <a:pathLst>
              <a:path h="5820933" w="4178028">
                <a:moveTo>
                  <a:pt x="0" y="0"/>
                </a:moveTo>
                <a:lnTo>
                  <a:pt x="4178028" y="0"/>
                </a:lnTo>
                <a:lnTo>
                  <a:pt x="4178028" y="5820933"/>
                </a:lnTo>
                <a:lnTo>
                  <a:pt x="0" y="5820933"/>
                </a:lnTo>
                <a:lnTo>
                  <a:pt x="0" y="0"/>
                </a:lnTo>
                <a:close/>
              </a:path>
            </a:pathLst>
          </a:custGeom>
          <a:blipFill>
            <a:blip r:embed="rId6"/>
            <a:stretch>
              <a:fillRect l="-50378" t="0" r="-59523" b="0"/>
            </a:stretch>
          </a:blipFill>
        </p:spPr>
      </p:sp>
      <p:sp>
        <p:nvSpPr>
          <p:cNvPr name="Freeform 11" id="11"/>
          <p:cNvSpPr/>
          <p:nvPr/>
        </p:nvSpPr>
        <p:spPr>
          <a:xfrm flipH="false" flipV="false" rot="0">
            <a:off x="1028700" y="6025802"/>
            <a:ext cx="5284738" cy="3232498"/>
          </a:xfrm>
          <a:custGeom>
            <a:avLst/>
            <a:gdLst/>
            <a:ahLst/>
            <a:cxnLst/>
            <a:rect r="r" b="b" t="t" l="l"/>
            <a:pathLst>
              <a:path h="3232498" w="5284738">
                <a:moveTo>
                  <a:pt x="0" y="0"/>
                </a:moveTo>
                <a:lnTo>
                  <a:pt x="5284738" y="0"/>
                </a:lnTo>
                <a:lnTo>
                  <a:pt x="5284738" y="3232498"/>
                </a:lnTo>
                <a:lnTo>
                  <a:pt x="0" y="3232498"/>
                </a:lnTo>
                <a:lnTo>
                  <a:pt x="0" y="0"/>
                </a:lnTo>
                <a:close/>
              </a:path>
            </a:pathLst>
          </a:custGeom>
          <a:blipFill>
            <a:blip r:embed="rId7"/>
            <a:stretch>
              <a:fillRect l="0" t="0" r="0" b="0"/>
            </a:stretch>
          </a:blipFill>
        </p:spPr>
      </p:sp>
      <p:sp>
        <p:nvSpPr>
          <p:cNvPr name="Freeform 12" id="12"/>
          <p:cNvSpPr/>
          <p:nvPr/>
        </p:nvSpPr>
        <p:spPr>
          <a:xfrm flipH="false" flipV="false" rot="0">
            <a:off x="6313438" y="6025802"/>
            <a:ext cx="3153657" cy="3232498"/>
          </a:xfrm>
          <a:custGeom>
            <a:avLst/>
            <a:gdLst/>
            <a:ahLst/>
            <a:cxnLst/>
            <a:rect r="r" b="b" t="t" l="l"/>
            <a:pathLst>
              <a:path h="3232498" w="3153657">
                <a:moveTo>
                  <a:pt x="0" y="0"/>
                </a:moveTo>
                <a:lnTo>
                  <a:pt x="3153657" y="0"/>
                </a:lnTo>
                <a:lnTo>
                  <a:pt x="3153657" y="3232498"/>
                </a:lnTo>
                <a:lnTo>
                  <a:pt x="0" y="3232498"/>
                </a:lnTo>
                <a:lnTo>
                  <a:pt x="0" y="0"/>
                </a:lnTo>
                <a:close/>
              </a:path>
            </a:pathLst>
          </a:custGeom>
          <a:blipFill>
            <a:blip r:embed="rId8"/>
            <a:stretch>
              <a:fillRect l="0" t="0" r="0" b="0"/>
            </a:stretch>
          </a:blipFill>
        </p:spPr>
      </p:sp>
      <p:sp>
        <p:nvSpPr>
          <p:cNvPr name="Freeform 13" id="13"/>
          <p:cNvSpPr/>
          <p:nvPr/>
        </p:nvSpPr>
        <p:spPr>
          <a:xfrm flipH="false" flipV="false" rot="0">
            <a:off x="9467095" y="6025802"/>
            <a:ext cx="2993532" cy="3232498"/>
          </a:xfrm>
          <a:custGeom>
            <a:avLst/>
            <a:gdLst/>
            <a:ahLst/>
            <a:cxnLst/>
            <a:rect r="r" b="b" t="t" l="l"/>
            <a:pathLst>
              <a:path h="3232498" w="2993532">
                <a:moveTo>
                  <a:pt x="0" y="0"/>
                </a:moveTo>
                <a:lnTo>
                  <a:pt x="2993532" y="0"/>
                </a:lnTo>
                <a:lnTo>
                  <a:pt x="2993532" y="3232498"/>
                </a:lnTo>
                <a:lnTo>
                  <a:pt x="0" y="3232498"/>
                </a:lnTo>
                <a:lnTo>
                  <a:pt x="0" y="0"/>
                </a:lnTo>
                <a:close/>
              </a:path>
            </a:pathLst>
          </a:custGeom>
          <a:blipFill>
            <a:blip r:embed="rId9"/>
            <a:stretch>
              <a:fillRect l="0" t="0" r="0" b="0"/>
            </a:stretch>
          </a:blipFill>
        </p:spPr>
      </p:sp>
      <p:sp>
        <p:nvSpPr>
          <p:cNvPr name="TextBox 14" id="14"/>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Friars</a:t>
            </a:r>
          </a:p>
        </p:txBody>
      </p:sp>
      <p:sp>
        <p:nvSpPr>
          <p:cNvPr name="TextBox 15" id="15"/>
          <p:cNvSpPr txBox="true"/>
          <p:nvPr/>
        </p:nvSpPr>
        <p:spPr>
          <a:xfrm rot="0">
            <a:off x="1028700" y="2139949"/>
            <a:ext cx="15609955" cy="17938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Some monks preferred to live among the people so that they could better help them. These monks, called </a:t>
            </a:r>
            <a:r>
              <a:rPr lang="en-US" sz="2500">
                <a:solidFill>
                  <a:srgbClr val="000000"/>
                </a:solidFill>
                <a:latin typeface="Arial Bold"/>
              </a:rPr>
              <a:t>friars</a:t>
            </a:r>
            <a:r>
              <a:rPr lang="en-US" sz="2500">
                <a:solidFill>
                  <a:srgbClr val="000000"/>
                </a:solidFill>
                <a:latin typeface="Arial"/>
              </a:rPr>
              <a:t>, travelled around the countryside or set up firaries in towns. They spent their time tending to the poor and the sick. They saw this as following the examples of Jesus' life as told in the Bible. Friar orders such as the </a:t>
            </a:r>
            <a:r>
              <a:rPr lang="en-US" sz="2500">
                <a:solidFill>
                  <a:srgbClr val="000000"/>
                </a:solidFill>
                <a:latin typeface="Arial Bold"/>
              </a:rPr>
              <a:t>Franciscans</a:t>
            </a:r>
            <a:r>
              <a:rPr lang="en-US" sz="2500">
                <a:solidFill>
                  <a:srgbClr val="000000"/>
                </a:solidFill>
                <a:latin typeface="Arial"/>
              </a:rPr>
              <a:t>, the </a:t>
            </a:r>
            <a:r>
              <a:rPr lang="en-US" sz="2500">
                <a:solidFill>
                  <a:srgbClr val="000000"/>
                </a:solidFill>
                <a:latin typeface="Arial Bold"/>
              </a:rPr>
              <a:t>Augustinians </a:t>
            </a:r>
            <a:r>
              <a:rPr lang="en-US" sz="2500">
                <a:solidFill>
                  <a:srgbClr val="000000"/>
                </a:solidFill>
                <a:latin typeface="Arial"/>
              </a:rPr>
              <a:t>and the </a:t>
            </a:r>
            <a:r>
              <a:rPr lang="en-US" sz="2500">
                <a:solidFill>
                  <a:srgbClr val="000000"/>
                </a:solidFill>
                <a:latin typeface="Arial Bold"/>
              </a:rPr>
              <a:t>Dominicans </a:t>
            </a:r>
            <a:r>
              <a:rPr lang="en-US" sz="2500">
                <a:solidFill>
                  <a:srgbClr val="000000"/>
                </a:solidFill>
                <a:latin typeface="Arial"/>
              </a:rPr>
              <a:t>became very popular from 1200 onwards. </a:t>
            </a:r>
          </a:p>
        </p:txBody>
      </p:sp>
      <p:sp>
        <p:nvSpPr>
          <p:cNvPr name="TextBox 16" id="16"/>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7" id="17"/>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61, Artefact, 2nd Edition)</a:t>
            </a:r>
          </a:p>
        </p:txBody>
      </p:sp>
      <p:sp>
        <p:nvSpPr>
          <p:cNvPr name="TextBox 7" id="7"/>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rPr>
              <a:t>Why did people join monasteries and convents?</a:t>
            </a:r>
          </a:p>
          <a:p>
            <a:pPr algn="l" marL="647702" indent="-323851" lvl="1">
              <a:lnSpc>
                <a:spcPts val="4200"/>
              </a:lnSpc>
              <a:buAutoNum type="arabicPeriod" startAt="1"/>
            </a:pPr>
            <a:r>
              <a:rPr lang="en-US" sz="3000">
                <a:solidFill>
                  <a:srgbClr val="009B48"/>
                </a:solidFill>
                <a:latin typeface="Arial"/>
              </a:rPr>
              <a:t>Describe the role of the following monks in a monastery: abbot; sacristan; infirmarian; almoner; hosteller; bursar; scribe. </a:t>
            </a:r>
          </a:p>
          <a:p>
            <a:pPr algn="l" marL="647702" indent="-323851" lvl="1">
              <a:lnSpc>
                <a:spcPts val="4200"/>
              </a:lnSpc>
              <a:buAutoNum type="arabicPeriod" startAt="1"/>
            </a:pPr>
            <a:r>
              <a:rPr lang="en-US" sz="3000">
                <a:solidFill>
                  <a:srgbClr val="009B48"/>
                </a:solidFill>
                <a:latin typeface="Arial"/>
              </a:rPr>
              <a:t>Where in a monastery would a monk: a) sleep; b) eat; c) walk and pray; d) care for local people who were unwell?</a:t>
            </a:r>
          </a:p>
          <a:p>
            <a:pPr algn="l" marL="647702" indent="-323851" lvl="1">
              <a:lnSpc>
                <a:spcPts val="4200"/>
              </a:lnSpc>
              <a:buAutoNum type="arabicPeriod" startAt="1"/>
            </a:pPr>
            <a:r>
              <a:rPr lang="en-US" sz="3000">
                <a:solidFill>
                  <a:srgbClr val="009B48"/>
                </a:solidFill>
                <a:latin typeface="Arial"/>
              </a:rPr>
              <a:t>Why were monasteries so important in medieval life?</a:t>
            </a:r>
          </a:p>
          <a:p>
            <a:pPr algn="l" marL="647702" indent="-323851" lvl="1">
              <a:lnSpc>
                <a:spcPts val="4200"/>
              </a:lnSpc>
              <a:buAutoNum type="arabicPeriod" startAt="1"/>
            </a:pPr>
            <a:r>
              <a:rPr lang="en-US" sz="3000">
                <a:solidFill>
                  <a:srgbClr val="009B48"/>
                </a:solidFill>
                <a:latin typeface="Arial"/>
              </a:rPr>
              <a:t>Explain what a novice would do if the abbot accepted him as a monk. </a:t>
            </a:r>
          </a:p>
          <a:p>
            <a:pPr algn="l" marL="647702" indent="-323851" lvl="1">
              <a:lnSpc>
                <a:spcPts val="4200"/>
              </a:lnSpc>
              <a:buAutoNum type="arabicPeriod" startAt="1"/>
            </a:pPr>
            <a:r>
              <a:rPr lang="en-US" sz="3000">
                <a:solidFill>
                  <a:srgbClr val="009B48"/>
                </a:solidFill>
                <a:latin typeface="Arial"/>
              </a:rPr>
              <a:t>What is the difference between friars and monks?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61, Artefact, 2nd Edition)</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rPr>
              <a:t>People joined monasteries and convents so they could dedicate themselves to the service of God. </a:t>
            </a:r>
          </a:p>
          <a:p>
            <a:pPr algn="l" marL="647702" indent="-323851" lvl="1">
              <a:lnSpc>
                <a:spcPts val="4200"/>
              </a:lnSpc>
              <a:buAutoNum type="arabicPeriod" startAt="1"/>
            </a:pPr>
            <a:r>
              <a:rPr lang="en-US" sz="3000">
                <a:solidFill>
                  <a:srgbClr val="000000"/>
                </a:solidFill>
                <a:latin typeface="Arial"/>
              </a:rPr>
              <a:t>Abbot: head of the monastery; Sacristan: prepared the church for Mass; Infirmarian: looked after the sick; Almoner: gave help to the poor; Hosteller: looked after visitors to the monastery.</a:t>
            </a:r>
          </a:p>
          <a:p>
            <a:pPr algn="l" marL="647702" indent="-323851" lvl="1">
              <a:lnSpc>
                <a:spcPts val="4200"/>
              </a:lnSpc>
              <a:buAutoNum type="arabicPeriod" startAt="1"/>
            </a:pPr>
            <a:r>
              <a:rPr lang="en-US" sz="3000">
                <a:solidFill>
                  <a:srgbClr val="000000"/>
                </a:solidFill>
                <a:latin typeface="Arial"/>
              </a:rPr>
              <a:t>(a) Dormitory: where monks slept; (b) Refectory: where the monks ate; (c) Cloisters: covered walkways where monks could pray in silence; (d) Infirmary: where a monk looked after the sick. </a:t>
            </a:r>
          </a:p>
          <a:p>
            <a:pPr algn="l" marL="647702" indent="-323851" lvl="1">
              <a:lnSpc>
                <a:spcPts val="4200"/>
              </a:lnSpc>
              <a:buAutoNum type="arabicPeriod" startAt="1"/>
            </a:pPr>
            <a:r>
              <a:rPr lang="en-US" sz="3000">
                <a:solidFill>
                  <a:srgbClr val="000000"/>
                </a:solidFill>
                <a:latin typeface="Arial"/>
              </a:rPr>
              <a:t>Monasteries were the first places to offer education to children based on ability, to provide help to the poor and the sick and they also provided places for travellers to stay.</a:t>
            </a:r>
          </a:p>
          <a:p>
            <a:pPr algn="l" marL="647702" indent="-323851" lvl="1">
              <a:lnSpc>
                <a:spcPts val="4200"/>
              </a:lnSpc>
              <a:buAutoNum type="arabicPeriod" startAt="1"/>
            </a:pPr>
            <a:r>
              <a:rPr lang="en-US" sz="3000">
                <a:solidFill>
                  <a:srgbClr val="000000"/>
                </a:solidFill>
                <a:latin typeface="Arial"/>
              </a:rPr>
              <a:t>He would swear vows of chastity, obedience and poverty. The crown of his head would be shaved and he would receive a habit.</a:t>
            </a:r>
          </a:p>
          <a:p>
            <a:pPr algn="l" marL="647702" indent="-323851" lvl="1">
              <a:lnSpc>
                <a:spcPts val="4200"/>
              </a:lnSpc>
              <a:buAutoNum type="arabicPeriod" startAt="1"/>
            </a:pPr>
            <a:r>
              <a:rPr lang="en-US" sz="3000">
                <a:solidFill>
                  <a:srgbClr val="000000"/>
                </a:solidFill>
                <a:latin typeface="Arial"/>
              </a:rPr>
              <a:t>Monks stayed in their monasteries, while friars travelled around serving the poor and the sick.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337590" y="9725311"/>
            <a:ext cx="3950410" cy="561689"/>
            <a:chOff x="0" y="0"/>
            <a:chExt cx="5267213" cy="748919"/>
          </a:xfrm>
        </p:grpSpPr>
        <p:sp>
          <p:nvSpPr>
            <p:cNvPr name="Freeform 3" id="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6" id="6"/>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Freeform 7" id="7"/>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0" y="3816660"/>
            <a:ext cx="18288000" cy="958849"/>
          </a:xfrm>
          <a:prstGeom prst="rect">
            <a:avLst/>
          </a:prstGeom>
        </p:spPr>
        <p:txBody>
          <a:bodyPr anchor="t" rtlCol="false" tIns="0" lIns="0" bIns="0" rIns="0">
            <a:spAutoFit/>
          </a:bodyPr>
          <a:lstStyle/>
          <a:p>
            <a:pPr algn="ctr">
              <a:lnSpc>
                <a:spcPts val="7000"/>
              </a:lnSpc>
            </a:pPr>
            <a:r>
              <a:rPr lang="en-US" sz="5000" spc="225">
                <a:solidFill>
                  <a:srgbClr val="004AAD"/>
                </a:solidFill>
                <a:latin typeface="Arial Bold"/>
              </a:rPr>
              <a:t>6.7: HEALTH AND MEDICINE IN THE MIDDLE AGES</a:t>
            </a:r>
          </a:p>
        </p:txBody>
      </p:sp>
      <p:sp>
        <p:nvSpPr>
          <p:cNvPr name="TextBox 9" id="9"/>
          <p:cNvSpPr txBox="true"/>
          <p:nvPr/>
        </p:nvSpPr>
        <p:spPr>
          <a:xfrm rot="0">
            <a:off x="351801" y="4027797"/>
            <a:ext cx="17584398" cy="746126"/>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rPr>
              <a:t>6.7: health and medicine in the middle ages</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476 to 1500</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Medieval medicine</a:t>
            </a:r>
          </a:p>
        </p:txBody>
      </p:sp>
      <p:sp>
        <p:nvSpPr>
          <p:cNvPr name="TextBox 11" id="11"/>
          <p:cNvSpPr txBox="true"/>
          <p:nvPr/>
        </p:nvSpPr>
        <p:spPr>
          <a:xfrm rot="0">
            <a:off x="1028700" y="2139949"/>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Medieval medicine was based on the writings of the Ancient Greeks which was very different to modern medicine. Their beliefs about the body were very far from modern medicine. </a:t>
            </a:r>
            <a:r>
              <a:rPr lang="en-US" sz="2500">
                <a:solidFill>
                  <a:srgbClr val="000000"/>
                </a:solidFill>
                <a:latin typeface="Arial Bold"/>
              </a:rPr>
              <a:t>Hippocrates</a:t>
            </a:r>
            <a:r>
              <a:rPr lang="en-US" sz="2500">
                <a:solidFill>
                  <a:srgbClr val="000000"/>
                </a:solidFill>
                <a:latin typeface="Arial"/>
              </a:rPr>
              <a:t>, the “</a:t>
            </a:r>
            <a:r>
              <a:rPr lang="en-US" sz="2500">
                <a:solidFill>
                  <a:srgbClr val="000000"/>
                </a:solidFill>
                <a:latin typeface="Arial Italics"/>
              </a:rPr>
              <a:t>Father of Medicine</a:t>
            </a:r>
            <a:r>
              <a:rPr lang="en-US" sz="2500">
                <a:solidFill>
                  <a:srgbClr val="000000"/>
                </a:solidFill>
                <a:latin typeface="Arial"/>
              </a:rPr>
              <a:t>”, believed the body was made up of </a:t>
            </a:r>
            <a:r>
              <a:rPr lang="en-US" sz="2500">
                <a:solidFill>
                  <a:srgbClr val="000000"/>
                </a:solidFill>
                <a:latin typeface="Arial Bold"/>
              </a:rPr>
              <a:t>four</a:t>
            </a:r>
            <a:r>
              <a:rPr lang="en-US" sz="2500">
                <a:solidFill>
                  <a:srgbClr val="000000"/>
                </a:solidFill>
                <a:latin typeface="Arial"/>
              </a:rPr>
              <a:t> </a:t>
            </a:r>
            <a:r>
              <a:rPr lang="en-US" sz="2500">
                <a:solidFill>
                  <a:srgbClr val="000000"/>
                </a:solidFill>
                <a:latin typeface="Arial Bold"/>
              </a:rPr>
              <a:t>humours</a:t>
            </a:r>
            <a:r>
              <a:rPr lang="en-US" sz="2500">
                <a:solidFill>
                  <a:srgbClr val="000000"/>
                </a:solidFill>
                <a:latin typeface="Arial"/>
              </a:rPr>
              <a:t>: </a:t>
            </a:r>
            <a:r>
              <a:rPr lang="en-US" sz="2500">
                <a:solidFill>
                  <a:srgbClr val="000000"/>
                </a:solidFill>
                <a:latin typeface="Arial Bold"/>
              </a:rPr>
              <a:t>blood</a:t>
            </a:r>
            <a:r>
              <a:rPr lang="en-US" sz="2500">
                <a:solidFill>
                  <a:srgbClr val="000000"/>
                </a:solidFill>
                <a:latin typeface="Arial"/>
              </a:rPr>
              <a:t>, </a:t>
            </a:r>
            <a:r>
              <a:rPr lang="en-US" sz="2500">
                <a:solidFill>
                  <a:srgbClr val="000000"/>
                </a:solidFill>
                <a:latin typeface="Arial Bold"/>
              </a:rPr>
              <a:t>black bile</a:t>
            </a:r>
            <a:r>
              <a:rPr lang="en-US" sz="2500">
                <a:solidFill>
                  <a:srgbClr val="000000"/>
                </a:solidFill>
                <a:latin typeface="Arial"/>
              </a:rPr>
              <a:t>, </a:t>
            </a:r>
            <a:r>
              <a:rPr lang="en-US" sz="2500">
                <a:solidFill>
                  <a:srgbClr val="000000"/>
                </a:solidFill>
                <a:latin typeface="Arial Bold"/>
              </a:rPr>
              <a:t>yellow bile</a:t>
            </a:r>
            <a:r>
              <a:rPr lang="en-US" sz="2500">
                <a:solidFill>
                  <a:srgbClr val="000000"/>
                </a:solidFill>
                <a:latin typeface="Arial"/>
              </a:rPr>
              <a:t> and </a:t>
            </a:r>
            <a:r>
              <a:rPr lang="en-US" sz="2500">
                <a:solidFill>
                  <a:srgbClr val="000000"/>
                </a:solidFill>
                <a:latin typeface="Arial Bold"/>
              </a:rPr>
              <a:t>phlegm</a:t>
            </a:r>
            <a:r>
              <a:rPr lang="en-US" sz="2500">
                <a:solidFill>
                  <a:srgbClr val="000000"/>
                </a:solidFill>
                <a:latin typeface="Arial"/>
              </a:rPr>
              <a:t>. If a person was sick, it was due to an imbalance between these humours. They were treated by:</a:t>
            </a:r>
          </a:p>
          <a:p>
            <a:pPr algn="l" marL="539754" indent="-269877" lvl="1">
              <a:lnSpc>
                <a:spcPts val="3500"/>
              </a:lnSpc>
              <a:buFont typeface="Arial"/>
              <a:buChar char="•"/>
            </a:pPr>
            <a:r>
              <a:rPr lang="en-US" sz="2500">
                <a:solidFill>
                  <a:srgbClr val="000000"/>
                </a:solidFill>
                <a:latin typeface="Arial Bold"/>
              </a:rPr>
              <a:t>Bleeding</a:t>
            </a:r>
            <a:r>
              <a:rPr lang="en-US" sz="2500">
                <a:solidFill>
                  <a:srgbClr val="000000"/>
                </a:solidFill>
                <a:latin typeface="Arial"/>
              </a:rPr>
              <a:t> – cutting the patient so that they bled.</a:t>
            </a:r>
          </a:p>
          <a:p>
            <a:pPr algn="l" marL="539754" indent="-269877" lvl="1">
              <a:lnSpc>
                <a:spcPts val="3500"/>
              </a:lnSpc>
              <a:buFont typeface="Arial"/>
              <a:buChar char="•"/>
            </a:pPr>
            <a:r>
              <a:rPr lang="en-US" sz="2500">
                <a:solidFill>
                  <a:srgbClr val="000000"/>
                </a:solidFill>
                <a:latin typeface="Arial Bold"/>
              </a:rPr>
              <a:t>Cupping</a:t>
            </a:r>
            <a:r>
              <a:rPr lang="en-US" sz="2500">
                <a:solidFill>
                  <a:srgbClr val="000000"/>
                </a:solidFill>
                <a:latin typeface="Arial"/>
              </a:rPr>
              <a:t> – placing heated metal cups on the skin to draw fluids to the surface.</a:t>
            </a:r>
          </a:p>
          <a:p>
            <a:pPr algn="l" marL="539754" indent="-269877" lvl="1">
              <a:lnSpc>
                <a:spcPts val="3500"/>
              </a:lnSpc>
              <a:buFont typeface="Arial"/>
              <a:buChar char="•"/>
            </a:pPr>
            <a:r>
              <a:rPr lang="en-US" sz="2500">
                <a:solidFill>
                  <a:srgbClr val="000000"/>
                </a:solidFill>
                <a:latin typeface="Arial Bold"/>
              </a:rPr>
              <a:t>Leeching</a:t>
            </a:r>
            <a:r>
              <a:rPr lang="en-US" sz="2500">
                <a:solidFill>
                  <a:srgbClr val="000000"/>
                </a:solidFill>
                <a:latin typeface="Arial"/>
              </a:rPr>
              <a:t> – using leeches to draw the blood or other fluids out of the body.</a:t>
            </a:r>
          </a:p>
          <a:p>
            <a:pPr algn="l" marL="539754" indent="-269877" lvl="1">
              <a:lnSpc>
                <a:spcPts val="3500"/>
              </a:lnSpc>
              <a:buFont typeface="Arial"/>
              <a:buChar char="•"/>
            </a:pPr>
            <a:r>
              <a:rPr lang="en-US" sz="2500">
                <a:solidFill>
                  <a:srgbClr val="000000"/>
                </a:solidFill>
                <a:latin typeface="Arial Bold"/>
              </a:rPr>
              <a:t>Amputation</a:t>
            </a:r>
            <a:r>
              <a:rPr lang="en-US" sz="2500">
                <a:solidFill>
                  <a:srgbClr val="000000"/>
                </a:solidFill>
                <a:latin typeface="Arial"/>
              </a:rPr>
              <a:t> – cutting off a limb.</a:t>
            </a:r>
          </a:p>
          <a:p>
            <a:pPr algn="l">
              <a:lnSpc>
                <a:spcPts val="3500"/>
              </a:lnSpc>
            </a:pPr>
            <a:r>
              <a:rPr lang="en-US" sz="2500">
                <a:solidFill>
                  <a:srgbClr val="000000"/>
                </a:solidFill>
                <a:latin typeface="Arial Bold"/>
              </a:rPr>
              <a:t>Herbal medication </a:t>
            </a:r>
            <a:r>
              <a:rPr lang="en-US" sz="2500">
                <a:solidFill>
                  <a:srgbClr val="000000"/>
                </a:solidFill>
                <a:latin typeface="Arial"/>
              </a:rPr>
              <a:t>was also common, with mixtures of herbs given to the sick. Monasteries specialised in the care of the sick and functioned as the first hospitals. </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Illness in the Middle Ages</a:t>
            </a:r>
          </a:p>
        </p:txBody>
      </p:sp>
      <p:sp>
        <p:nvSpPr>
          <p:cNvPr name="TextBox 11" id="11"/>
          <p:cNvSpPr txBox="true"/>
          <p:nvPr/>
        </p:nvSpPr>
        <p:spPr>
          <a:xfrm rot="0">
            <a:off x="1028700" y="2139949"/>
            <a:ext cx="15609955"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Medieval conditions were cramped and filthy and people lacked the basics of good sanitation or hygiene. Even minor wounds often became infected and the person might lose a limb or even die. People who were poor and did not have a good diet were less able to fight off infections. Filthy streets and polluted water added to the problems faced. Among the diseases widespread in the Middle Ages were: </a:t>
            </a:r>
            <a:r>
              <a:rPr lang="en-US" sz="2500">
                <a:solidFill>
                  <a:srgbClr val="000000"/>
                </a:solidFill>
                <a:latin typeface="Arial"/>
              </a:rPr>
              <a:t>typhoid, leprosy, smallpox, puerperal fever, dysentery and influenza.</a:t>
            </a:r>
          </a:p>
          <a:p>
            <a:pPr algn="l">
              <a:lnSpc>
                <a:spcPts val="3500"/>
              </a:lnSpc>
            </a:pPr>
            <a:r>
              <a:rPr lang="en-US" sz="2500">
                <a:solidFill>
                  <a:srgbClr val="000000"/>
                </a:solidFill>
                <a:latin typeface="Arial"/>
              </a:rPr>
              <a:t>Women also faced the added danger of childbirth – midwives would help but usually had no training beyond their experience at previous births. Women could lose a lot of blood and there was no such thing as a blood transfusion back then. If there was a problem, mother and child might both die. Death from infection soon after birth was also common. </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Who were the Normans?</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After the fall of Rome, there was no single strong ruler in Europe. Warfare was constant and people looked to local leaders for protection.</a:t>
            </a:r>
          </a:p>
          <a:p>
            <a:pPr algn="l">
              <a:lnSpc>
                <a:spcPts val="3500"/>
              </a:lnSpc>
            </a:pPr>
            <a:r>
              <a:rPr lang="en-US" sz="2500">
                <a:solidFill>
                  <a:srgbClr val="000000"/>
                </a:solidFill>
                <a:latin typeface="Arial"/>
              </a:rPr>
              <a:t>The stronger rulers came to control more and more territory and became kings, organising society under the </a:t>
            </a:r>
            <a:r>
              <a:rPr lang="en-US" sz="2500">
                <a:solidFill>
                  <a:srgbClr val="000000"/>
                </a:solidFill>
                <a:latin typeface="Arial Bold"/>
              </a:rPr>
              <a:t>feudal system (</a:t>
            </a:r>
            <a:r>
              <a:rPr lang="en-US" sz="2500">
                <a:solidFill>
                  <a:srgbClr val="000000"/>
                </a:solidFill>
                <a:latin typeface="Arial"/>
              </a:rPr>
              <a:t>a system in which people were given land and protection by people of higher rank, and worked and fought for them in return).</a:t>
            </a:r>
          </a:p>
          <a:p>
            <a:pPr algn="l">
              <a:lnSpc>
                <a:spcPts val="3500"/>
              </a:lnSpc>
            </a:pPr>
            <a:r>
              <a:rPr lang="en-US" sz="2500">
                <a:solidFill>
                  <a:srgbClr val="000000"/>
                </a:solidFill>
                <a:latin typeface="Arial"/>
              </a:rPr>
              <a:t>The </a:t>
            </a:r>
            <a:r>
              <a:rPr lang="en-US" sz="2500">
                <a:solidFill>
                  <a:srgbClr val="000000"/>
                </a:solidFill>
                <a:latin typeface="Arial Bold"/>
              </a:rPr>
              <a:t>Normans </a:t>
            </a:r>
            <a:r>
              <a:rPr lang="en-US" sz="2500">
                <a:solidFill>
                  <a:srgbClr val="000000"/>
                </a:solidFill>
                <a:latin typeface="Arial"/>
              </a:rPr>
              <a:t>were among the most powerful of these groups. </a:t>
            </a:r>
          </a:p>
          <a:p>
            <a:pPr algn="l">
              <a:lnSpc>
                <a:spcPts val="3500"/>
              </a:lnSpc>
            </a:pPr>
            <a:r>
              <a:rPr lang="en-US" sz="2500">
                <a:solidFill>
                  <a:srgbClr val="000000"/>
                </a:solidFill>
                <a:latin typeface="Arial"/>
              </a:rPr>
              <a:t>While the Vikings were settling in Ireland, they were also settling along north-west France (also known as Norsemen). The area where they lived became known as </a:t>
            </a:r>
            <a:r>
              <a:rPr lang="en-US" sz="2500">
                <a:solidFill>
                  <a:srgbClr val="000000"/>
                </a:solidFill>
                <a:latin typeface="Arial Bold"/>
              </a:rPr>
              <a:t>Normandy</a:t>
            </a:r>
            <a:r>
              <a:rPr lang="en-US" sz="2500">
                <a:solidFill>
                  <a:srgbClr val="000000"/>
                </a:solidFill>
                <a:latin typeface="Arial"/>
              </a:rPr>
              <a:t>.</a:t>
            </a:r>
          </a:p>
          <a:p>
            <a:pPr algn="l">
              <a:lnSpc>
                <a:spcPts val="3500"/>
              </a:lnSpc>
            </a:pPr>
            <a:r>
              <a:rPr lang="en-US" sz="2500">
                <a:solidFill>
                  <a:srgbClr val="000000"/>
                </a:solidFill>
                <a:latin typeface="Arial"/>
              </a:rPr>
              <a:t>In 1066, the King of England, </a:t>
            </a:r>
            <a:r>
              <a:rPr lang="en-US" sz="2500">
                <a:solidFill>
                  <a:srgbClr val="000000"/>
                </a:solidFill>
                <a:latin typeface="Arial Bold"/>
              </a:rPr>
              <a:t>Edward the Confessor</a:t>
            </a:r>
            <a:r>
              <a:rPr lang="en-US" sz="2500">
                <a:solidFill>
                  <a:srgbClr val="000000"/>
                </a:solidFill>
                <a:latin typeface="Arial"/>
              </a:rPr>
              <a:t>, died without an heir. </a:t>
            </a:r>
            <a:r>
              <a:rPr lang="en-US" sz="2500">
                <a:solidFill>
                  <a:srgbClr val="000000"/>
                </a:solidFill>
                <a:latin typeface="Arial Bold"/>
              </a:rPr>
              <a:t>William, the duke of Normandy</a:t>
            </a:r>
            <a:r>
              <a:rPr lang="en-US" sz="2500">
                <a:solidFill>
                  <a:srgbClr val="000000"/>
                </a:solidFill>
                <a:latin typeface="Arial"/>
              </a:rPr>
              <a:t>, claimed the English Crown – but this was rejected by the English nobles, led by </a:t>
            </a:r>
            <a:r>
              <a:rPr lang="en-US" sz="2500">
                <a:solidFill>
                  <a:srgbClr val="000000"/>
                </a:solidFill>
                <a:latin typeface="Arial Bold"/>
              </a:rPr>
              <a:t>Harold, the Earl of Hereford</a:t>
            </a:r>
            <a:r>
              <a:rPr lang="en-US" sz="2500">
                <a:solidFill>
                  <a:srgbClr val="000000"/>
                </a:solidFill>
                <a:latin typeface="Arial"/>
              </a:rPr>
              <a:t>.</a:t>
            </a:r>
          </a:p>
          <a:p>
            <a:pPr algn="l">
              <a:lnSpc>
                <a:spcPts val="3500"/>
              </a:lnSpc>
            </a:pPr>
            <a:r>
              <a:rPr lang="en-US" sz="2500">
                <a:solidFill>
                  <a:srgbClr val="000000"/>
                </a:solidFill>
                <a:latin typeface="Arial"/>
              </a:rPr>
              <a:t>William</a:t>
            </a:r>
            <a:r>
              <a:rPr lang="en-US" sz="2500">
                <a:solidFill>
                  <a:srgbClr val="000000"/>
                </a:solidFill>
                <a:latin typeface="Arial Bold"/>
              </a:rPr>
              <a:t> </a:t>
            </a:r>
            <a:r>
              <a:rPr lang="en-US" sz="2500">
                <a:solidFill>
                  <a:srgbClr val="000000"/>
                </a:solidFill>
                <a:latin typeface="Arial"/>
              </a:rPr>
              <a:t>invaded</a:t>
            </a:r>
            <a:r>
              <a:rPr lang="en-US" sz="2500">
                <a:solidFill>
                  <a:srgbClr val="000000"/>
                </a:solidFill>
                <a:latin typeface="Arial Bold"/>
              </a:rPr>
              <a:t> </a:t>
            </a:r>
            <a:r>
              <a:rPr lang="en-US" sz="2500">
                <a:solidFill>
                  <a:srgbClr val="000000"/>
                </a:solidFill>
                <a:latin typeface="Arial"/>
              </a:rPr>
              <a:t>England and defeated Harold at the </a:t>
            </a:r>
            <a:r>
              <a:rPr lang="en-US" sz="2500">
                <a:solidFill>
                  <a:srgbClr val="000000"/>
                </a:solidFill>
                <a:latin typeface="Arial Bold"/>
              </a:rPr>
              <a:t>Battle of Hastings</a:t>
            </a:r>
            <a:r>
              <a:rPr lang="en-US" sz="2500">
                <a:solidFill>
                  <a:srgbClr val="000000"/>
                </a:solidFill>
                <a:latin typeface="Arial"/>
              </a:rPr>
              <a:t> (</a:t>
            </a:r>
            <a:r>
              <a:rPr lang="en-US" sz="2500">
                <a:solidFill>
                  <a:srgbClr val="000000"/>
                </a:solidFill>
                <a:latin typeface="Arial Bold"/>
              </a:rPr>
              <a:t>1066</a:t>
            </a:r>
            <a:r>
              <a:rPr lang="en-US" sz="2500">
                <a:solidFill>
                  <a:srgbClr val="000000"/>
                </a:solidFill>
                <a:latin typeface="Arial"/>
              </a:rPr>
              <a:t>), making him the King of England. He became known as </a:t>
            </a:r>
            <a:r>
              <a:rPr lang="en-US" sz="2500">
                <a:solidFill>
                  <a:srgbClr val="000000"/>
                </a:solidFill>
                <a:latin typeface="Arial Bold"/>
              </a:rPr>
              <a:t>William the Conqueror</a:t>
            </a:r>
            <a:r>
              <a:rPr lang="en-US" sz="2500">
                <a:solidFill>
                  <a:srgbClr val="000000"/>
                </a:solidFill>
                <a:latin typeface="Arial"/>
              </a:rPr>
              <a:t>. </a:t>
            </a:r>
          </a:p>
          <a:p>
            <a:pPr algn="l">
              <a:lnSpc>
                <a:spcPts val="3500"/>
              </a:lnSpc>
            </a:pPr>
            <a:r>
              <a:rPr lang="en-US" sz="2500">
                <a:solidFill>
                  <a:srgbClr val="000000"/>
                </a:solidFill>
                <a:latin typeface="Arial"/>
              </a:rPr>
              <a:t>He and his successors spent the next century establishing their control over England and Wales. The story of the </a:t>
            </a:r>
            <a:r>
              <a:rPr lang="en-US" sz="2500">
                <a:solidFill>
                  <a:srgbClr val="000000"/>
                </a:solidFill>
                <a:latin typeface="Arial Bold"/>
              </a:rPr>
              <a:t>Norman Conquest </a:t>
            </a:r>
            <a:r>
              <a:rPr lang="en-US" sz="2500">
                <a:solidFill>
                  <a:srgbClr val="000000"/>
                </a:solidFill>
                <a:latin typeface="Arial"/>
              </a:rPr>
              <a:t>is told in the </a:t>
            </a:r>
            <a:r>
              <a:rPr lang="en-US" sz="2500">
                <a:solidFill>
                  <a:srgbClr val="000000"/>
                </a:solidFill>
                <a:latin typeface="Arial Bold"/>
              </a:rPr>
              <a:t>Bayeux Tapestry</a:t>
            </a:r>
            <a:r>
              <a:rPr lang="en-US" sz="2500">
                <a:solidFill>
                  <a:srgbClr val="000000"/>
                </a:solidFill>
                <a:latin typeface="Arial"/>
              </a:rPr>
              <a:t>. </a:t>
            </a:r>
          </a:p>
          <a:p>
            <a:pPr algn="l">
              <a:lnSpc>
                <a:spcPts val="3500"/>
              </a:lnSpc>
            </a:pPr>
            <a:r>
              <a:rPr lang="en-US" sz="2500">
                <a:solidFill>
                  <a:srgbClr val="000000"/>
                </a:solidFill>
                <a:latin typeface="Arial"/>
              </a:rPr>
              <a:t>By 1200, different groups of Normans had set out to conquer many different parts of Europe, eventually controlling land in </a:t>
            </a:r>
            <a:r>
              <a:rPr lang="en-US" sz="2500">
                <a:solidFill>
                  <a:srgbClr val="000000"/>
                </a:solidFill>
                <a:latin typeface="Arial Bold"/>
              </a:rPr>
              <a:t>England</a:t>
            </a:r>
            <a:r>
              <a:rPr lang="en-US" sz="2500">
                <a:solidFill>
                  <a:srgbClr val="000000"/>
                </a:solidFill>
                <a:latin typeface="Arial"/>
              </a:rPr>
              <a:t>, </a:t>
            </a:r>
            <a:r>
              <a:rPr lang="en-US" sz="2500">
                <a:solidFill>
                  <a:srgbClr val="000000"/>
                </a:solidFill>
                <a:latin typeface="Arial Bold"/>
              </a:rPr>
              <a:t>Ireland</a:t>
            </a:r>
            <a:r>
              <a:rPr lang="en-US" sz="2500">
                <a:solidFill>
                  <a:srgbClr val="000000"/>
                </a:solidFill>
                <a:latin typeface="Arial"/>
              </a:rPr>
              <a:t>, </a:t>
            </a:r>
            <a:r>
              <a:rPr lang="en-US" sz="2500">
                <a:solidFill>
                  <a:srgbClr val="000000"/>
                </a:solidFill>
                <a:latin typeface="Arial Bold"/>
              </a:rPr>
              <a:t>France</a:t>
            </a:r>
            <a:r>
              <a:rPr lang="en-US" sz="2500">
                <a:solidFill>
                  <a:srgbClr val="000000"/>
                </a:solidFill>
                <a:latin typeface="Arial"/>
              </a:rPr>
              <a:t>, </a:t>
            </a:r>
            <a:r>
              <a:rPr lang="en-US" sz="2500">
                <a:solidFill>
                  <a:srgbClr val="000000"/>
                </a:solidFill>
                <a:latin typeface="Arial Bold"/>
              </a:rPr>
              <a:t>Italy</a:t>
            </a:r>
            <a:r>
              <a:rPr lang="en-US" sz="2500">
                <a:solidFill>
                  <a:srgbClr val="000000"/>
                </a:solidFill>
                <a:latin typeface="Arial"/>
              </a:rPr>
              <a:t>, </a:t>
            </a:r>
            <a:r>
              <a:rPr lang="en-US" sz="2500">
                <a:solidFill>
                  <a:srgbClr val="000000"/>
                </a:solidFill>
                <a:latin typeface="Arial Bold"/>
              </a:rPr>
              <a:t>Tunisia</a:t>
            </a:r>
            <a:r>
              <a:rPr lang="en-US" sz="2500">
                <a:solidFill>
                  <a:srgbClr val="000000"/>
                </a:solidFill>
                <a:latin typeface="Arial"/>
              </a:rPr>
              <a:t>, </a:t>
            </a:r>
            <a:r>
              <a:rPr lang="en-US" sz="2500">
                <a:solidFill>
                  <a:srgbClr val="000000"/>
                </a:solidFill>
                <a:latin typeface="Arial Bold"/>
              </a:rPr>
              <a:t>Libya</a:t>
            </a:r>
            <a:r>
              <a:rPr lang="en-US" sz="2500">
                <a:solidFill>
                  <a:srgbClr val="000000"/>
                </a:solidFill>
                <a:latin typeface="Arial"/>
              </a:rPr>
              <a:t> and the </a:t>
            </a:r>
            <a:r>
              <a:rPr lang="en-US" sz="2500">
                <a:solidFill>
                  <a:srgbClr val="000000"/>
                </a:solidFill>
                <a:latin typeface="Arial Bold"/>
              </a:rPr>
              <a:t>Middle East</a:t>
            </a:r>
            <a:r>
              <a:rPr lang="en-US" sz="2500">
                <a:solidFill>
                  <a:srgbClr val="000000"/>
                </a:solidFill>
                <a:latin typeface="Arial"/>
              </a:rPr>
              <a:t>.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Black Death</a:t>
            </a:r>
          </a:p>
        </p:txBody>
      </p:sp>
      <p:sp>
        <p:nvSpPr>
          <p:cNvPr name="TextBox 11" id="11"/>
          <p:cNvSpPr txBox="true"/>
          <p:nvPr/>
        </p:nvSpPr>
        <p:spPr>
          <a:xfrm rot="0">
            <a:off x="1028700" y="2139949"/>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worse disease to affect Europe in the Middle Ages was </a:t>
            </a:r>
            <a:r>
              <a:rPr lang="en-US" sz="2500">
                <a:solidFill>
                  <a:srgbClr val="000000"/>
                </a:solidFill>
                <a:latin typeface="Arial Bold"/>
              </a:rPr>
              <a:t>the bubonic plague </a:t>
            </a:r>
            <a:r>
              <a:rPr lang="en-US" sz="2500">
                <a:solidFill>
                  <a:srgbClr val="000000"/>
                </a:solidFill>
                <a:latin typeface="Arial"/>
              </a:rPr>
              <a:t>– also known as </a:t>
            </a:r>
            <a:r>
              <a:rPr lang="en-US" sz="2500">
                <a:solidFill>
                  <a:srgbClr val="000000"/>
                </a:solidFill>
                <a:latin typeface="Arial Bold"/>
              </a:rPr>
              <a:t>the Black Death</a:t>
            </a:r>
            <a:r>
              <a:rPr lang="en-US" sz="2500">
                <a:solidFill>
                  <a:srgbClr val="000000"/>
                </a:solidFill>
                <a:latin typeface="Arial"/>
              </a:rPr>
              <a:t>. This peaked between 1347 and 1350 – </a:t>
            </a:r>
            <a:r>
              <a:rPr lang="en-US" sz="2500">
                <a:solidFill>
                  <a:srgbClr val="000000"/>
                </a:solidFill>
                <a:latin typeface="Arial Bold"/>
              </a:rPr>
              <a:t>killing at least one third of Europe’s population</a:t>
            </a:r>
            <a:r>
              <a:rPr lang="en-US" sz="2500">
                <a:solidFill>
                  <a:srgbClr val="000000"/>
                </a:solidFill>
                <a:latin typeface="Arial"/>
              </a:rPr>
              <a:t>. The plague was carried by fleas which are thought to have first arrived via ship’s rats from the Black Sea area and spread through the European trade routes.</a:t>
            </a:r>
          </a:p>
          <a:p>
            <a:pPr algn="l">
              <a:lnSpc>
                <a:spcPts val="3500"/>
              </a:lnSpc>
            </a:pPr>
            <a:r>
              <a:rPr lang="en-US" sz="2500">
                <a:solidFill>
                  <a:srgbClr val="000000"/>
                </a:solidFill>
                <a:latin typeface="Arial"/>
              </a:rPr>
              <a:t>The symptoms included oozing swellings (buboes) all over the body, darkly coloured skin and the filling of the lungs with phlegm. It was extremely </a:t>
            </a:r>
            <a:r>
              <a:rPr lang="en-US" sz="2500">
                <a:solidFill>
                  <a:srgbClr val="000000"/>
                </a:solidFill>
                <a:latin typeface="Arial Bold"/>
              </a:rPr>
              <a:t>contagious</a:t>
            </a:r>
            <a:r>
              <a:rPr lang="en-US" sz="2500">
                <a:solidFill>
                  <a:srgbClr val="000000"/>
                </a:solidFill>
                <a:latin typeface="Arial"/>
              </a:rPr>
              <a:t> and could be contracted by sneezing, spitting or touching dead bodies. It spread quickly in towns and as it worsened, bodies were simply in the street to be collected. This only spread it even faster. Once infected, people had a 70-80% chance of dying within a week. </a:t>
            </a:r>
          </a:p>
          <a:p>
            <a:pPr algn="l">
              <a:lnSpc>
                <a:spcPts val="3500"/>
              </a:lnSpc>
            </a:pPr>
            <a:r>
              <a:rPr lang="en-US" sz="2500">
                <a:solidFill>
                  <a:srgbClr val="000000"/>
                </a:solidFill>
                <a:latin typeface="Arial"/>
              </a:rPr>
              <a:t>It led to the first use of </a:t>
            </a:r>
            <a:r>
              <a:rPr lang="en-US" sz="2500">
                <a:solidFill>
                  <a:srgbClr val="000000"/>
                </a:solidFill>
                <a:latin typeface="Arial Bold"/>
              </a:rPr>
              <a:t>quarantine</a:t>
            </a:r>
            <a:r>
              <a:rPr lang="en-US" sz="2500">
                <a:solidFill>
                  <a:srgbClr val="000000"/>
                </a:solidFill>
                <a:latin typeface="Arial"/>
              </a:rPr>
              <a:t> (Italian for forty days) where in Italy, ships were forced to dock for 40 days without disembarking to stop the spread.</a:t>
            </a:r>
          </a:p>
          <a:p>
            <a:pPr algn="l">
              <a:lnSpc>
                <a:spcPts val="3500"/>
              </a:lnSpc>
            </a:pPr>
            <a:r>
              <a:rPr lang="en-US" sz="2500">
                <a:solidFill>
                  <a:srgbClr val="000000"/>
                </a:solidFill>
                <a:latin typeface="Arial"/>
              </a:rPr>
              <a:t>People believed it was God’s anger at human sin while others blamed “outsider” groups, such as the Jews, for deliberately infecting the town.</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28700" y="6141344"/>
            <a:ext cx="6235709" cy="3242568"/>
          </a:xfrm>
          <a:custGeom>
            <a:avLst/>
            <a:gdLst/>
            <a:ahLst/>
            <a:cxnLst/>
            <a:rect r="r" b="b" t="t" l="l"/>
            <a:pathLst>
              <a:path h="3242568" w="6235709">
                <a:moveTo>
                  <a:pt x="0" y="0"/>
                </a:moveTo>
                <a:lnTo>
                  <a:pt x="6235709" y="0"/>
                </a:lnTo>
                <a:lnTo>
                  <a:pt x="6235709" y="3242569"/>
                </a:lnTo>
                <a:lnTo>
                  <a:pt x="0" y="324256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4033568" y="2244724"/>
            <a:ext cx="2574131" cy="3432174"/>
          </a:xfrm>
          <a:custGeom>
            <a:avLst/>
            <a:gdLst/>
            <a:ahLst/>
            <a:cxnLst/>
            <a:rect r="r" b="b" t="t" l="l"/>
            <a:pathLst>
              <a:path h="3432174" w="2574131">
                <a:moveTo>
                  <a:pt x="0" y="0"/>
                </a:moveTo>
                <a:lnTo>
                  <a:pt x="2574130" y="0"/>
                </a:lnTo>
                <a:lnTo>
                  <a:pt x="2574130" y="3432175"/>
                </a:lnTo>
                <a:lnTo>
                  <a:pt x="0" y="343217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10682983" y="5686424"/>
            <a:ext cx="4653128" cy="4032992"/>
          </a:xfrm>
          <a:custGeom>
            <a:avLst/>
            <a:gdLst/>
            <a:ahLst/>
            <a:cxnLst/>
            <a:rect r="r" b="b" t="t" l="l"/>
            <a:pathLst>
              <a:path h="4032992" w="4653128">
                <a:moveTo>
                  <a:pt x="0" y="0"/>
                </a:moveTo>
                <a:lnTo>
                  <a:pt x="4653128" y="0"/>
                </a:lnTo>
                <a:lnTo>
                  <a:pt x="4653128" y="4032992"/>
                </a:lnTo>
                <a:lnTo>
                  <a:pt x="0" y="4032992"/>
                </a:lnTo>
                <a:lnTo>
                  <a:pt x="0" y="0"/>
                </a:lnTo>
                <a:close/>
              </a:path>
            </a:pathLst>
          </a:custGeom>
          <a:blipFill>
            <a:blip r:embed="rId10"/>
            <a:stretch>
              <a:fillRect l="0" t="0" r="0" b="0"/>
            </a:stretch>
          </a:blipFill>
        </p:spPr>
      </p:sp>
      <p:sp>
        <p:nvSpPr>
          <p:cNvPr name="Freeform 13" id="13"/>
          <p:cNvSpPr/>
          <p:nvPr/>
        </p:nvSpPr>
        <p:spPr>
          <a:xfrm flipH="false" flipV="false" rot="0">
            <a:off x="4281789" y="2982408"/>
            <a:ext cx="2480896" cy="1956806"/>
          </a:xfrm>
          <a:custGeom>
            <a:avLst/>
            <a:gdLst/>
            <a:ahLst/>
            <a:cxnLst/>
            <a:rect r="r" b="b" t="t" l="l"/>
            <a:pathLst>
              <a:path h="1956806" w="2480896">
                <a:moveTo>
                  <a:pt x="0" y="0"/>
                </a:moveTo>
                <a:lnTo>
                  <a:pt x="2480895" y="0"/>
                </a:lnTo>
                <a:lnTo>
                  <a:pt x="2480895" y="1956807"/>
                </a:lnTo>
                <a:lnTo>
                  <a:pt x="0" y="195680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4" id="14"/>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Impact of the Black Death</a:t>
            </a:r>
          </a:p>
        </p:txBody>
      </p:sp>
      <p:sp>
        <p:nvSpPr>
          <p:cNvPr name="TextBox 15" id="15"/>
          <p:cNvSpPr txBox="true"/>
          <p:nvPr/>
        </p:nvSpPr>
        <p:spPr>
          <a:xfrm rot="0">
            <a:off x="1028700" y="2139949"/>
            <a:ext cx="3381576"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Ring a-ring o' roses,</a:t>
            </a:r>
          </a:p>
          <a:p>
            <a:pPr algn="l">
              <a:lnSpc>
                <a:spcPts val="3500"/>
              </a:lnSpc>
            </a:pPr>
            <a:r>
              <a:rPr lang="en-US" sz="2500">
                <a:solidFill>
                  <a:srgbClr val="000000"/>
                </a:solidFill>
                <a:latin typeface="Arial"/>
              </a:rPr>
              <a:t>A pocketful of posies.</a:t>
            </a:r>
          </a:p>
          <a:p>
            <a:pPr algn="l">
              <a:lnSpc>
                <a:spcPts val="3500"/>
              </a:lnSpc>
            </a:pPr>
            <a:r>
              <a:rPr lang="en-US" sz="2500">
                <a:solidFill>
                  <a:srgbClr val="000000"/>
                </a:solidFill>
                <a:latin typeface="Arial"/>
              </a:rPr>
              <a:t>a-tishoo!, a-tishoo!.</a:t>
            </a:r>
          </a:p>
          <a:p>
            <a:pPr algn="l">
              <a:lnSpc>
                <a:spcPts val="3500"/>
              </a:lnSpc>
            </a:pPr>
            <a:r>
              <a:rPr lang="en-US" sz="2500">
                <a:solidFill>
                  <a:srgbClr val="000000"/>
                </a:solidFill>
                <a:latin typeface="Arial"/>
              </a:rPr>
              <a:t>We all fall down.</a:t>
            </a:r>
          </a:p>
          <a:p>
            <a:pPr algn="l">
              <a:lnSpc>
                <a:spcPts val="3500"/>
              </a:lnSpc>
            </a:pPr>
          </a:p>
          <a:p>
            <a:pPr algn="l">
              <a:lnSpc>
                <a:spcPts val="3500"/>
              </a:lnSpc>
            </a:pPr>
            <a:r>
              <a:rPr lang="en-US" sz="2500">
                <a:solidFill>
                  <a:srgbClr val="000000"/>
                </a:solidFill>
                <a:latin typeface="Arial"/>
              </a:rPr>
              <a:t>Ring around the rosey,</a:t>
            </a:r>
          </a:p>
          <a:p>
            <a:pPr algn="l">
              <a:lnSpc>
                <a:spcPts val="3500"/>
              </a:lnSpc>
            </a:pPr>
            <a:r>
              <a:rPr lang="en-US" sz="2500">
                <a:solidFill>
                  <a:srgbClr val="000000"/>
                </a:solidFill>
                <a:latin typeface="Arial"/>
              </a:rPr>
              <a:t>A pocketful of posies.</a:t>
            </a:r>
          </a:p>
          <a:p>
            <a:pPr algn="l">
              <a:lnSpc>
                <a:spcPts val="3500"/>
              </a:lnSpc>
            </a:pPr>
            <a:r>
              <a:rPr lang="en-US" sz="2500">
                <a:solidFill>
                  <a:srgbClr val="000000"/>
                </a:solidFill>
                <a:latin typeface="Arial"/>
              </a:rPr>
              <a:t>ashes, ashes.</a:t>
            </a:r>
          </a:p>
          <a:p>
            <a:pPr algn="l">
              <a:lnSpc>
                <a:spcPts val="3500"/>
              </a:lnSpc>
            </a:pPr>
            <a:r>
              <a:rPr lang="en-US" sz="2500">
                <a:solidFill>
                  <a:srgbClr val="000000"/>
                </a:solidFill>
                <a:latin typeface="Arial"/>
              </a:rPr>
              <a:t>We all fall down.     </a:t>
            </a:r>
          </a:p>
        </p:txBody>
      </p:sp>
      <p:sp>
        <p:nvSpPr>
          <p:cNvPr name="TextBox 16" id="16"/>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7" id="17"/>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18" id="18"/>
          <p:cNvSpPr txBox="true"/>
          <p:nvPr/>
        </p:nvSpPr>
        <p:spPr>
          <a:xfrm rot="0">
            <a:off x="6891171" y="2139949"/>
            <a:ext cx="7142396"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This alarming costume was worn by doctors trying to fight the lague. Every inch of skin was covered by boots, breeches, gloves, a mask with glass eyes, their doctor's hat and a long overcoat smeared in fat or wax, all in the hope of repelling infection. The beak of the mask was filled with dried flowers and herbs, vinegar or scented oils to mask the stench of the dead and dying. </a:t>
            </a:r>
          </a:p>
        </p:txBody>
      </p:sp>
      <p:sp>
        <p:nvSpPr>
          <p:cNvPr name="TextBox 19" id="19"/>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Picture taken from Artefact, 2nd Edition by </a:t>
            </a:r>
            <a:r>
              <a:rPr lang="en-US" sz="2200" u="sng">
                <a:solidFill>
                  <a:srgbClr val="000000"/>
                </a:solidFill>
                <a:latin typeface="Arial"/>
                <a:hlinkClick r:id="rId13" tooltip="https://twitter.com/MsEJenkinson"/>
              </a:rPr>
              <a:t>Eimear Jenkinson</a:t>
            </a:r>
            <a:r>
              <a:rPr lang="en-US" sz="2200">
                <a:solidFill>
                  <a:srgbClr val="000000"/>
                </a:solidFill>
                <a:latin typeface="Arial"/>
              </a:rPr>
              <a:t> and </a:t>
            </a:r>
            <a:r>
              <a:rPr lang="en-US" sz="2200" u="sng">
                <a:solidFill>
                  <a:srgbClr val="000000"/>
                </a:solidFill>
                <a:latin typeface="Arial"/>
                <a:hlinkClick r:id="rId14" tooltip="https://twitter.com/Gregg_ONeill"/>
              </a:rPr>
              <a:t>Gregg O'Neill</a:t>
            </a:r>
            <a:r>
              <a:rPr lang="en-US" sz="2200">
                <a:solidFill>
                  <a:srgbClr val="000000"/>
                </a:solidFill>
                <a:latin typeface="Arial"/>
              </a:rPr>
              <a:t> (</a:t>
            </a:r>
            <a:r>
              <a:rPr lang="en-US" sz="2200" u="sng">
                <a:solidFill>
                  <a:srgbClr val="000000"/>
                </a:solidFill>
                <a:latin typeface="Arial"/>
                <a:hlinkClick r:id="rId15" tooltip="https://educate.ie/"/>
              </a:rPr>
              <a:t>educate.ie</a:t>
            </a:r>
            <a:r>
              <a:rPr lang="en-US" sz="2200">
                <a:solidFill>
                  <a:srgbClr val="000000"/>
                </a:solidFill>
                <a:latin typeface="Arial"/>
              </a:rPr>
              <a:t>)</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Impact of the Black Death</a:t>
            </a:r>
          </a:p>
        </p:txBody>
      </p:sp>
      <p:sp>
        <p:nvSpPr>
          <p:cNvPr name="TextBox 11" id="11"/>
          <p:cNvSpPr txBox="true"/>
          <p:nvPr/>
        </p:nvSpPr>
        <p:spPr>
          <a:xfrm rot="0">
            <a:off x="1028700" y="2139949"/>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So many people died within such a short period that Europe was greatly affected by the Black Death</a:t>
            </a:r>
          </a:p>
          <a:p>
            <a:pPr algn="l" marL="539754" indent="-269877" lvl="1">
              <a:lnSpc>
                <a:spcPts val="3500"/>
              </a:lnSpc>
              <a:buFont typeface="Arial"/>
              <a:buChar char="•"/>
            </a:pPr>
            <a:r>
              <a:rPr lang="en-US" sz="2500">
                <a:solidFill>
                  <a:srgbClr val="000000"/>
                </a:solidFill>
                <a:latin typeface="Arial"/>
              </a:rPr>
              <a:t>The feudal system, especially serfdom, declined as many serfs left manors and moved to towns to replace those who had died.</a:t>
            </a:r>
          </a:p>
          <a:p>
            <a:pPr algn="l" marL="539754" indent="-269877" lvl="1">
              <a:lnSpc>
                <a:spcPts val="3500"/>
              </a:lnSpc>
              <a:buFont typeface="Arial"/>
              <a:buChar char="•"/>
            </a:pPr>
            <a:r>
              <a:rPr lang="en-US" sz="2500">
                <a:solidFill>
                  <a:srgbClr val="000000"/>
                </a:solidFill>
                <a:latin typeface="Arial"/>
              </a:rPr>
              <a:t>The peasants who remained on the land were able to demand better treatment from their lords such as a reduction in taxes and more land.</a:t>
            </a:r>
          </a:p>
          <a:p>
            <a:pPr algn="l" marL="539754" indent="-269877" lvl="1">
              <a:lnSpc>
                <a:spcPts val="3500"/>
              </a:lnSpc>
              <a:buFont typeface="Arial"/>
              <a:buChar char="•"/>
            </a:pPr>
            <a:r>
              <a:rPr lang="en-US" sz="2500">
                <a:solidFill>
                  <a:srgbClr val="000000"/>
                </a:solidFill>
                <a:latin typeface="Arial"/>
              </a:rPr>
              <a:t>The failure to find a cure led to doctors questioning their practices – this would lead to big changes in medicine during the Renaissance.</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65, Artefact, 2nd Edition)</a:t>
            </a:r>
          </a:p>
        </p:txBody>
      </p:sp>
      <p:sp>
        <p:nvSpPr>
          <p:cNvPr name="TextBox 7" id="7"/>
          <p:cNvSpPr txBox="true"/>
          <p:nvPr/>
        </p:nvSpPr>
        <p:spPr>
          <a:xfrm rot="0">
            <a:off x="1028700" y="2120899"/>
            <a:ext cx="15609955" cy="5381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rPr>
              <a:t>What were medieval medical practices based on?</a:t>
            </a:r>
          </a:p>
          <a:p>
            <a:pPr algn="l" marL="647702" indent="-323851" lvl="1">
              <a:lnSpc>
                <a:spcPts val="4200"/>
              </a:lnSpc>
              <a:buAutoNum type="arabicPeriod" startAt="1"/>
            </a:pPr>
            <a:r>
              <a:rPr lang="en-US" sz="3000">
                <a:solidFill>
                  <a:srgbClr val="009B48"/>
                </a:solidFill>
                <a:latin typeface="Arial"/>
              </a:rPr>
              <a:t>What did people believe caused illnesses?</a:t>
            </a:r>
          </a:p>
          <a:p>
            <a:pPr algn="l" marL="647702" indent="-323851" lvl="1">
              <a:lnSpc>
                <a:spcPts val="4200"/>
              </a:lnSpc>
              <a:buAutoNum type="arabicPeriod" startAt="1"/>
            </a:pPr>
            <a:r>
              <a:rPr lang="en-US" sz="3000">
                <a:solidFill>
                  <a:srgbClr val="009B48"/>
                </a:solidFill>
                <a:latin typeface="Arial"/>
              </a:rPr>
              <a:t>What were the main treatments for illness in the Middle Ages?</a:t>
            </a:r>
          </a:p>
          <a:p>
            <a:pPr algn="l" marL="647702" indent="-323851" lvl="1">
              <a:lnSpc>
                <a:spcPts val="4200"/>
              </a:lnSpc>
              <a:buAutoNum type="arabicPeriod" startAt="1"/>
            </a:pPr>
            <a:r>
              <a:rPr lang="en-US" sz="3000">
                <a:solidFill>
                  <a:srgbClr val="009B48"/>
                </a:solidFill>
                <a:latin typeface="Arial"/>
              </a:rPr>
              <a:t>Why did diseases spread so easily?</a:t>
            </a:r>
          </a:p>
          <a:p>
            <a:pPr algn="l" marL="647702" indent="-323851" lvl="1">
              <a:lnSpc>
                <a:spcPts val="4200"/>
              </a:lnSpc>
              <a:buAutoNum type="arabicPeriod" startAt="1"/>
            </a:pPr>
            <a:r>
              <a:rPr lang="en-US" sz="3000">
                <a:solidFill>
                  <a:srgbClr val="009B48"/>
                </a:solidFill>
                <a:latin typeface="Arial"/>
              </a:rPr>
              <a:t>Why was childbirth so dangerous for women?</a:t>
            </a:r>
          </a:p>
          <a:p>
            <a:pPr algn="l" marL="647702" indent="-323851" lvl="1">
              <a:lnSpc>
                <a:spcPts val="4200"/>
              </a:lnSpc>
              <a:buAutoNum type="arabicPeriod" startAt="1"/>
            </a:pPr>
            <a:r>
              <a:rPr lang="en-US" sz="3000">
                <a:solidFill>
                  <a:srgbClr val="009B48"/>
                </a:solidFill>
                <a:latin typeface="Arial"/>
              </a:rPr>
              <a:t>What was the Black Death?</a:t>
            </a:r>
          </a:p>
          <a:p>
            <a:pPr algn="l" marL="647702" indent="-323851" lvl="1">
              <a:lnSpc>
                <a:spcPts val="4200"/>
              </a:lnSpc>
              <a:buAutoNum type="arabicPeriod" startAt="1"/>
            </a:pPr>
            <a:r>
              <a:rPr lang="en-US" sz="3000">
                <a:solidFill>
                  <a:srgbClr val="009B48"/>
                </a:solidFill>
                <a:latin typeface="Arial"/>
              </a:rPr>
              <a:t>How was it spread?</a:t>
            </a:r>
          </a:p>
          <a:p>
            <a:pPr algn="l" marL="647702" indent="-323851" lvl="1">
              <a:lnSpc>
                <a:spcPts val="4200"/>
              </a:lnSpc>
              <a:buAutoNum type="arabicPeriod" startAt="1"/>
            </a:pPr>
            <a:r>
              <a:rPr lang="en-US" sz="3000">
                <a:solidFill>
                  <a:srgbClr val="009B48"/>
                </a:solidFill>
                <a:latin typeface="Arial"/>
              </a:rPr>
              <a:t>What were the symptoms?</a:t>
            </a:r>
          </a:p>
          <a:p>
            <a:pPr algn="l" marL="647702" indent="-323851" lvl="1">
              <a:lnSpc>
                <a:spcPts val="4200"/>
              </a:lnSpc>
              <a:buAutoNum type="arabicPeriod" startAt="1"/>
            </a:pPr>
            <a:r>
              <a:rPr lang="en-US" sz="3000">
                <a:solidFill>
                  <a:srgbClr val="009B48"/>
                </a:solidFill>
                <a:latin typeface="Arial"/>
              </a:rPr>
              <a:t>How did people respond to the plague?</a:t>
            </a:r>
          </a:p>
          <a:p>
            <a:pPr algn="l" marL="647702" indent="-323851" lvl="1">
              <a:lnSpc>
                <a:spcPts val="4200"/>
              </a:lnSpc>
              <a:buAutoNum type="arabicPeriod" startAt="1"/>
            </a:pPr>
            <a:r>
              <a:rPr lang="en-US" sz="3000">
                <a:solidFill>
                  <a:srgbClr val="009B48"/>
                </a:solidFill>
                <a:latin typeface="Arial"/>
              </a:rPr>
              <a:t>Why did the Black Death lead to better conditions for peasants?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65, Artefact, 2nd Edition)</a:t>
            </a:r>
          </a:p>
        </p:txBody>
      </p:sp>
      <p:sp>
        <p:nvSpPr>
          <p:cNvPr name="TextBox 7" id="7"/>
          <p:cNvSpPr txBox="true"/>
          <p:nvPr/>
        </p:nvSpPr>
        <p:spPr>
          <a:xfrm rot="0">
            <a:off x="1028700" y="2139949"/>
            <a:ext cx="15609955" cy="7489824"/>
          </a:xfrm>
          <a:prstGeom prst="rect">
            <a:avLst/>
          </a:prstGeom>
        </p:spPr>
        <p:txBody>
          <a:bodyPr anchor="t" rtlCol="false" tIns="0" lIns="0" bIns="0" rIns="0">
            <a:spAutoFit/>
          </a:bodyPr>
          <a:lstStyle/>
          <a:p>
            <a:pPr algn="l" marL="539754" indent="-269877" lvl="1">
              <a:lnSpc>
                <a:spcPts val="3500"/>
              </a:lnSpc>
              <a:buAutoNum type="arabicPeriod" startAt="1"/>
            </a:pPr>
            <a:r>
              <a:rPr lang="en-US" sz="2500">
                <a:solidFill>
                  <a:srgbClr val="000000"/>
                </a:solidFill>
                <a:latin typeface="Arial"/>
              </a:rPr>
              <a:t>Medieval medical practices were based on the writings of ancient Greek doctors, for example, Hippocrates. </a:t>
            </a:r>
          </a:p>
          <a:p>
            <a:pPr algn="l" marL="539754" indent="-269877" lvl="1">
              <a:lnSpc>
                <a:spcPts val="3500"/>
              </a:lnSpc>
              <a:buAutoNum type="arabicPeriod" startAt="1"/>
            </a:pPr>
            <a:r>
              <a:rPr lang="en-US" sz="2500">
                <a:solidFill>
                  <a:srgbClr val="000000"/>
                </a:solidFill>
                <a:latin typeface="Arial"/>
              </a:rPr>
              <a:t>People believed that an imbalance between the body’s four humours (blood, black bile, yellow bile and phlegm) caused illness. </a:t>
            </a:r>
          </a:p>
          <a:p>
            <a:pPr algn="l" marL="539754" indent="-269877" lvl="1">
              <a:lnSpc>
                <a:spcPts val="3500"/>
              </a:lnSpc>
              <a:buAutoNum type="arabicPeriod" startAt="1"/>
            </a:pPr>
            <a:r>
              <a:rPr lang="en-US" sz="2500">
                <a:solidFill>
                  <a:srgbClr val="000000"/>
                </a:solidFill>
                <a:latin typeface="Arial"/>
              </a:rPr>
              <a:t>The main treatments for illness in the Middle Ages were leeching, bleeding, cupping and amputation. </a:t>
            </a:r>
          </a:p>
          <a:p>
            <a:pPr algn="l" marL="539754" indent="-269877" lvl="1">
              <a:lnSpc>
                <a:spcPts val="3500"/>
              </a:lnSpc>
              <a:buAutoNum type="arabicPeriod" startAt="1"/>
            </a:pPr>
            <a:r>
              <a:rPr lang="en-US" sz="2500">
                <a:solidFill>
                  <a:srgbClr val="000000"/>
                </a:solidFill>
                <a:latin typeface="Arial"/>
              </a:rPr>
              <a:t>People had no idea about cleanliness; they lived close together; towns were very dirty; animals and animal waste were everywhere. </a:t>
            </a:r>
          </a:p>
          <a:p>
            <a:pPr algn="l" marL="539754" indent="-269877" lvl="1">
              <a:lnSpc>
                <a:spcPts val="3500"/>
              </a:lnSpc>
              <a:buAutoNum type="arabicPeriod" startAt="1"/>
            </a:pPr>
            <a:r>
              <a:rPr lang="en-US" sz="2500">
                <a:solidFill>
                  <a:srgbClr val="000000"/>
                </a:solidFill>
                <a:latin typeface="Arial"/>
              </a:rPr>
              <a:t>Midwives usually had no training; women could bleed to death during childbirth or get infections afterwards. </a:t>
            </a:r>
          </a:p>
          <a:p>
            <a:pPr algn="l" marL="539754" indent="-269877" lvl="1">
              <a:lnSpc>
                <a:spcPts val="3500"/>
              </a:lnSpc>
              <a:buAutoNum type="arabicPeriod" startAt="1"/>
            </a:pPr>
            <a:r>
              <a:rPr lang="en-US" sz="2500">
                <a:solidFill>
                  <a:srgbClr val="000000"/>
                </a:solidFill>
                <a:latin typeface="Arial"/>
              </a:rPr>
              <a:t>The Black Death was a plague that swept across Europe from 1347 to 1350, killing one-third of Europe’s population.</a:t>
            </a:r>
          </a:p>
          <a:p>
            <a:pPr algn="l" marL="539754" indent="-269877" lvl="1">
              <a:lnSpc>
                <a:spcPts val="3500"/>
              </a:lnSpc>
              <a:buAutoNum type="arabicPeriod" startAt="1"/>
            </a:pPr>
            <a:r>
              <a:rPr lang="en-US" sz="2500">
                <a:solidFill>
                  <a:srgbClr val="000000"/>
                </a:solidFill>
                <a:latin typeface="Arial"/>
              </a:rPr>
              <a:t>It was spread by fleas, which could be transported long distances quickly on rats, helping the plague to spread from region to region at speed. </a:t>
            </a:r>
          </a:p>
          <a:p>
            <a:pPr algn="l" marL="539754" indent="-269877" lvl="1">
              <a:lnSpc>
                <a:spcPts val="3500"/>
              </a:lnSpc>
              <a:buAutoNum type="arabicPeriod" startAt="1"/>
            </a:pPr>
            <a:r>
              <a:rPr lang="en-US" sz="2500">
                <a:solidFill>
                  <a:srgbClr val="000000"/>
                </a:solidFill>
                <a:latin typeface="Arial"/>
              </a:rPr>
              <a:t>The symptoms were oozing swellings all over the body, darkly discoloured skin and the filling of the lungs with phlegm.</a:t>
            </a:r>
          </a:p>
          <a:p>
            <a:pPr algn="l" marL="539754" indent="-269877" lvl="1">
              <a:lnSpc>
                <a:spcPts val="3500"/>
              </a:lnSpc>
              <a:buAutoNum type="arabicPeriod" startAt="1"/>
            </a:pPr>
            <a:r>
              <a:rPr lang="en-US" sz="2500">
                <a:solidFill>
                  <a:srgbClr val="000000"/>
                </a:solidFill>
                <a:latin typeface="Arial"/>
              </a:rPr>
              <a:t>People responded with prayer, by fasting and beating themselves with whips to repent of their sins and often by blaming minorities in communities, such as the Jews. </a:t>
            </a:r>
          </a:p>
          <a:p>
            <a:pPr algn="l" marL="539754" indent="-269877" lvl="1">
              <a:lnSpc>
                <a:spcPts val="3500"/>
              </a:lnSpc>
              <a:buAutoNum type="arabicPeriod" startAt="1"/>
            </a:pPr>
            <a:r>
              <a:rPr lang="en-US" sz="2500">
                <a:solidFill>
                  <a:srgbClr val="000000"/>
                </a:solidFill>
                <a:latin typeface="Arial"/>
              </a:rPr>
              <a:t>As many peasants died, there were fewer people to work the land. Those who remained demanded better conditions from their lords.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337590" y="9725311"/>
            <a:ext cx="3950410" cy="561689"/>
            <a:chOff x="0" y="0"/>
            <a:chExt cx="5267213" cy="748919"/>
          </a:xfrm>
        </p:grpSpPr>
        <p:sp>
          <p:nvSpPr>
            <p:cNvPr name="Freeform 3" id="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6" id="6"/>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Freeform 7" id="7"/>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0" y="3816660"/>
            <a:ext cx="18288000" cy="958849"/>
          </a:xfrm>
          <a:prstGeom prst="rect">
            <a:avLst/>
          </a:prstGeom>
        </p:spPr>
        <p:txBody>
          <a:bodyPr anchor="t" rtlCol="false" tIns="0" lIns="0" bIns="0" rIns="0">
            <a:spAutoFit/>
          </a:bodyPr>
          <a:lstStyle/>
          <a:p>
            <a:pPr algn="ctr">
              <a:lnSpc>
                <a:spcPts val="7000"/>
              </a:lnSpc>
            </a:pPr>
            <a:r>
              <a:rPr lang="en-US" sz="5000" spc="225">
                <a:solidFill>
                  <a:srgbClr val="004AAD"/>
                </a:solidFill>
                <a:latin typeface="Arial Bold"/>
              </a:rPr>
              <a:t>6.8: THE LEGACY OF THE NORMANS</a:t>
            </a:r>
          </a:p>
        </p:txBody>
      </p:sp>
      <p:sp>
        <p:nvSpPr>
          <p:cNvPr name="TextBox 9" id="9"/>
          <p:cNvSpPr txBox="true"/>
          <p:nvPr/>
        </p:nvSpPr>
        <p:spPr>
          <a:xfrm rot="0">
            <a:off x="351801" y="4027797"/>
            <a:ext cx="17584398" cy="746126"/>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rPr>
              <a:t>6.8: the legacy of the normans</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476 to 1500</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pSp>
        <p:nvGrpSpPr>
          <p:cNvPr name="Group 10" id="10"/>
          <p:cNvGrpSpPr/>
          <p:nvPr/>
        </p:nvGrpSpPr>
        <p:grpSpPr>
          <a:xfrm rot="0">
            <a:off x="2432836" y="6056969"/>
            <a:ext cx="13422328" cy="3201331"/>
            <a:chOff x="0" y="0"/>
            <a:chExt cx="17896437" cy="4268442"/>
          </a:xfrm>
        </p:grpSpPr>
        <p:sp>
          <p:nvSpPr>
            <p:cNvPr name="Freeform 11" id="11"/>
            <p:cNvSpPr/>
            <p:nvPr/>
          </p:nvSpPr>
          <p:spPr>
            <a:xfrm flipH="false" flipV="false" rot="0">
              <a:off x="0" y="0"/>
              <a:ext cx="3233345" cy="4268442"/>
            </a:xfrm>
            <a:custGeom>
              <a:avLst/>
              <a:gdLst/>
              <a:ahLst/>
              <a:cxnLst/>
              <a:rect r="r" b="b" t="t" l="l"/>
              <a:pathLst>
                <a:path h="4268442" w="3233345">
                  <a:moveTo>
                    <a:pt x="0" y="0"/>
                  </a:moveTo>
                  <a:lnTo>
                    <a:pt x="3233345" y="0"/>
                  </a:lnTo>
                  <a:lnTo>
                    <a:pt x="3233345" y="4268442"/>
                  </a:lnTo>
                  <a:lnTo>
                    <a:pt x="0" y="4268442"/>
                  </a:lnTo>
                  <a:lnTo>
                    <a:pt x="0" y="0"/>
                  </a:lnTo>
                  <a:close/>
                </a:path>
              </a:pathLst>
            </a:custGeom>
            <a:blipFill>
              <a:blip r:embed="rId6"/>
              <a:stretch>
                <a:fillRect l="0" t="0" r="0" b="0"/>
              </a:stretch>
            </a:blipFill>
          </p:spPr>
        </p:sp>
        <p:sp>
          <p:nvSpPr>
            <p:cNvPr name="Freeform 12" id="12"/>
            <p:cNvSpPr/>
            <p:nvPr/>
          </p:nvSpPr>
          <p:spPr>
            <a:xfrm flipH="false" flipV="false" rot="0">
              <a:off x="13787067" y="0"/>
              <a:ext cx="4109370" cy="4268442"/>
            </a:xfrm>
            <a:custGeom>
              <a:avLst/>
              <a:gdLst/>
              <a:ahLst/>
              <a:cxnLst/>
              <a:rect r="r" b="b" t="t" l="l"/>
              <a:pathLst>
                <a:path h="4268442" w="4109370">
                  <a:moveTo>
                    <a:pt x="0" y="0"/>
                  </a:moveTo>
                  <a:lnTo>
                    <a:pt x="4109370" y="0"/>
                  </a:lnTo>
                  <a:lnTo>
                    <a:pt x="4109370" y="4268442"/>
                  </a:lnTo>
                  <a:lnTo>
                    <a:pt x="0" y="4268442"/>
                  </a:lnTo>
                  <a:lnTo>
                    <a:pt x="0" y="0"/>
                  </a:lnTo>
                  <a:close/>
                </a:path>
              </a:pathLst>
            </a:custGeom>
            <a:blipFill>
              <a:blip r:embed="rId7"/>
              <a:stretch>
                <a:fillRect l="0" t="0" r="0" b="0"/>
              </a:stretch>
            </a:blipFill>
          </p:spPr>
        </p:sp>
        <p:sp>
          <p:nvSpPr>
            <p:cNvPr name="Freeform 13" id="13"/>
            <p:cNvSpPr/>
            <p:nvPr/>
          </p:nvSpPr>
          <p:spPr>
            <a:xfrm flipH="false" flipV="false" rot="0">
              <a:off x="6781487" y="0"/>
              <a:ext cx="3590827" cy="4268442"/>
            </a:xfrm>
            <a:custGeom>
              <a:avLst/>
              <a:gdLst/>
              <a:ahLst/>
              <a:cxnLst/>
              <a:rect r="r" b="b" t="t" l="l"/>
              <a:pathLst>
                <a:path h="4268442" w="3590827">
                  <a:moveTo>
                    <a:pt x="0" y="0"/>
                  </a:moveTo>
                  <a:lnTo>
                    <a:pt x="3590827" y="0"/>
                  </a:lnTo>
                  <a:lnTo>
                    <a:pt x="3590827" y="4268442"/>
                  </a:lnTo>
                  <a:lnTo>
                    <a:pt x="0" y="426844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10372314" y="0"/>
              <a:ext cx="3414754" cy="4268442"/>
            </a:xfrm>
            <a:custGeom>
              <a:avLst/>
              <a:gdLst/>
              <a:ahLst/>
              <a:cxnLst/>
              <a:rect r="r" b="b" t="t" l="l"/>
              <a:pathLst>
                <a:path h="4268442" w="3414754">
                  <a:moveTo>
                    <a:pt x="0" y="0"/>
                  </a:moveTo>
                  <a:lnTo>
                    <a:pt x="3414753" y="0"/>
                  </a:lnTo>
                  <a:lnTo>
                    <a:pt x="3414753" y="4268442"/>
                  </a:lnTo>
                  <a:lnTo>
                    <a:pt x="0" y="4268442"/>
                  </a:lnTo>
                  <a:lnTo>
                    <a:pt x="0" y="0"/>
                  </a:lnTo>
                  <a:close/>
                </a:path>
              </a:pathLst>
            </a:custGeom>
            <a:blipFill>
              <a:blip r:embed="rId10"/>
              <a:stretch>
                <a:fillRect l="0" t="0" r="0" b="0"/>
              </a:stretch>
            </a:blipFill>
          </p:spPr>
        </p:sp>
        <p:sp>
          <p:nvSpPr>
            <p:cNvPr name="Freeform 15" id="15"/>
            <p:cNvSpPr/>
            <p:nvPr/>
          </p:nvSpPr>
          <p:spPr>
            <a:xfrm flipH="false" flipV="false" rot="0">
              <a:off x="3233345" y="0"/>
              <a:ext cx="3548142" cy="4268442"/>
            </a:xfrm>
            <a:custGeom>
              <a:avLst/>
              <a:gdLst/>
              <a:ahLst/>
              <a:cxnLst/>
              <a:rect r="r" b="b" t="t" l="l"/>
              <a:pathLst>
                <a:path h="4268442" w="3548142">
                  <a:moveTo>
                    <a:pt x="0" y="0"/>
                  </a:moveTo>
                  <a:lnTo>
                    <a:pt x="3548142" y="0"/>
                  </a:lnTo>
                  <a:lnTo>
                    <a:pt x="3548142" y="4268442"/>
                  </a:lnTo>
                  <a:lnTo>
                    <a:pt x="0" y="426844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
        <p:nvSpPr>
          <p:cNvPr name="TextBox 16" id="1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British Royal Family</a:t>
            </a:r>
          </a:p>
        </p:txBody>
      </p:sp>
      <p:sp>
        <p:nvSpPr>
          <p:cNvPr name="TextBox 17" id="17"/>
          <p:cNvSpPr txBox="true"/>
          <p:nvPr/>
        </p:nvSpPr>
        <p:spPr>
          <a:xfrm rot="0">
            <a:off x="1028700" y="2139949"/>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When William the Conqueror became King of England, he established a new ruling dynasty (family). All kings and queens of England since then are directly related to him. The current king, Charles III, is 33 generations descended from William, making him his twenty-six times great-grandson. This line of descent makes the Norman Conquest the starting point for many historians in the study of English history and the history of Wales and Scotland which would eventually be joined with England to form the United Kingdom of Great Britain in 1707 (later joining with Ireland in 1801 to form the United Kingdom of Great Britain and Ireland; 1920 saw this union switch to the United Kingdom of Great Britain and Northern Ireland). </a:t>
            </a:r>
          </a:p>
        </p:txBody>
      </p:sp>
      <p:sp>
        <p:nvSpPr>
          <p:cNvPr name="TextBox 18" id="1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9" id="1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
        <p:nvSpPr>
          <p:cNvPr name="TextBox 20" id="20"/>
          <p:cNvSpPr txBox="true"/>
          <p:nvPr/>
        </p:nvSpPr>
        <p:spPr>
          <a:xfrm rot="0">
            <a:off x="3112923" y="9614641"/>
            <a:ext cx="9485402" cy="479424"/>
          </a:xfrm>
          <a:prstGeom prst="rect">
            <a:avLst/>
          </a:prstGeom>
        </p:spPr>
        <p:txBody>
          <a:bodyPr anchor="t" rtlCol="false" tIns="0" lIns="0" bIns="0" rIns="0">
            <a:spAutoFit/>
          </a:bodyPr>
          <a:lstStyle/>
          <a:p>
            <a:pPr algn="l">
              <a:lnSpc>
                <a:spcPts val="3500"/>
              </a:lnSpc>
            </a:pPr>
            <a:r>
              <a:rPr lang="en-US" sz="2500">
                <a:solidFill>
                  <a:srgbClr val="0F6FC6"/>
                </a:solidFill>
                <a:latin typeface="Arial"/>
              </a:rPr>
              <a:t>William the Conqueror; Henry VIII; Victoria; Elizabeth II; Charles III</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270656" y="4377869"/>
            <a:ext cx="6374447" cy="5341547"/>
          </a:xfrm>
          <a:custGeom>
            <a:avLst/>
            <a:gdLst/>
            <a:ahLst/>
            <a:cxnLst/>
            <a:rect r="r" b="b" t="t" l="l"/>
            <a:pathLst>
              <a:path h="5341547" w="6374447">
                <a:moveTo>
                  <a:pt x="0" y="0"/>
                </a:moveTo>
                <a:lnTo>
                  <a:pt x="6374447" y="0"/>
                </a:lnTo>
                <a:lnTo>
                  <a:pt x="6374447" y="5341547"/>
                </a:lnTo>
                <a:lnTo>
                  <a:pt x="0" y="5341547"/>
                </a:lnTo>
                <a:lnTo>
                  <a:pt x="0" y="0"/>
                </a:lnTo>
                <a:close/>
              </a:path>
            </a:pathLst>
          </a:custGeom>
          <a:blipFill>
            <a:blip r:embed="rId6"/>
            <a:stretch>
              <a:fillRect l="0" t="0" r="-3169" b="-4190"/>
            </a:stretch>
          </a:blipFill>
        </p:spPr>
      </p:sp>
      <p:sp>
        <p:nvSpPr>
          <p:cNvPr name="Freeform 11" id="11"/>
          <p:cNvSpPr/>
          <p:nvPr/>
        </p:nvSpPr>
        <p:spPr>
          <a:xfrm flipH="false" flipV="false" rot="0">
            <a:off x="11178753" y="4371974"/>
            <a:ext cx="3620194" cy="5353337"/>
          </a:xfrm>
          <a:custGeom>
            <a:avLst/>
            <a:gdLst/>
            <a:ahLst/>
            <a:cxnLst/>
            <a:rect r="r" b="b" t="t" l="l"/>
            <a:pathLst>
              <a:path h="5353337" w="3620194">
                <a:moveTo>
                  <a:pt x="0" y="0"/>
                </a:moveTo>
                <a:lnTo>
                  <a:pt x="3620194" y="0"/>
                </a:lnTo>
                <a:lnTo>
                  <a:pt x="3620194" y="5353337"/>
                </a:lnTo>
                <a:lnTo>
                  <a:pt x="0" y="535333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Architecture</a:t>
            </a:r>
          </a:p>
        </p:txBody>
      </p:sp>
      <p:sp>
        <p:nvSpPr>
          <p:cNvPr name="TextBox 13" id="13"/>
          <p:cNvSpPr txBox="true"/>
          <p:nvPr/>
        </p:nvSpPr>
        <p:spPr>
          <a:xfrm rot="0">
            <a:off x="1028700" y="2139949"/>
            <a:ext cx="15609955"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Normans made significant contributions to architecture across England and Ireland. They built stone castles, which became the focus of many English towns and cities. They also introduced the </a:t>
            </a:r>
            <a:r>
              <a:rPr lang="en-US" sz="2500">
                <a:solidFill>
                  <a:srgbClr val="000000"/>
                </a:solidFill>
                <a:latin typeface="Arial Bold"/>
              </a:rPr>
              <a:t>Romanesque and Gothic styles </a:t>
            </a:r>
            <a:r>
              <a:rPr lang="en-US" sz="2500">
                <a:solidFill>
                  <a:srgbClr val="000000"/>
                </a:solidFill>
                <a:latin typeface="Arial"/>
              </a:rPr>
              <a:t>into church building, meaning that much bigger buildings and roofs could be built. </a:t>
            </a:r>
            <a:r>
              <a:rPr lang="en-US" sz="2500">
                <a:solidFill>
                  <a:srgbClr val="000000"/>
                </a:solidFill>
                <a:latin typeface="Arial Bold"/>
              </a:rPr>
              <a:t>Westminster Abbey </a:t>
            </a:r>
            <a:r>
              <a:rPr lang="en-US" sz="2500">
                <a:solidFill>
                  <a:srgbClr val="000000"/>
                </a:solidFill>
                <a:latin typeface="Arial"/>
              </a:rPr>
              <a:t>in London and </a:t>
            </a:r>
            <a:r>
              <a:rPr lang="en-US" sz="2500">
                <a:solidFill>
                  <a:srgbClr val="000000"/>
                </a:solidFill>
                <a:latin typeface="Arial Bold"/>
              </a:rPr>
              <a:t>Christ Church Cathedral </a:t>
            </a:r>
            <a:r>
              <a:rPr lang="en-US" sz="2500">
                <a:solidFill>
                  <a:srgbClr val="000000"/>
                </a:solidFill>
                <a:latin typeface="Arial"/>
              </a:rPr>
              <a:t>in Dublin are examples of Cathedrals with both Romanesque and Gothic features. </a:t>
            </a:r>
          </a:p>
        </p:txBody>
      </p:sp>
      <p:sp>
        <p:nvSpPr>
          <p:cNvPr name="TextBox 14" id="14"/>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15" id="15"/>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pSp>
        <p:nvGrpSpPr>
          <p:cNvPr name="Group 10" id="10"/>
          <p:cNvGrpSpPr/>
          <p:nvPr/>
        </p:nvGrpSpPr>
        <p:grpSpPr>
          <a:xfrm rot="0">
            <a:off x="1028700" y="5920263"/>
            <a:ext cx="7170248" cy="3338037"/>
            <a:chOff x="0" y="0"/>
            <a:chExt cx="9560330" cy="4450716"/>
          </a:xfrm>
        </p:grpSpPr>
        <p:grpSp>
          <p:nvGrpSpPr>
            <p:cNvPr name="Group 11" id="11"/>
            <p:cNvGrpSpPr/>
            <p:nvPr/>
          </p:nvGrpSpPr>
          <p:grpSpPr>
            <a:xfrm rot="0">
              <a:off x="0" y="0"/>
              <a:ext cx="9560330" cy="4450716"/>
              <a:chOff x="0" y="0"/>
              <a:chExt cx="1888460" cy="879154"/>
            </a:xfrm>
          </p:grpSpPr>
          <p:sp>
            <p:nvSpPr>
              <p:cNvPr name="Freeform 12" id="12"/>
              <p:cNvSpPr/>
              <p:nvPr/>
            </p:nvSpPr>
            <p:spPr>
              <a:xfrm flipH="false" flipV="false" rot="0">
                <a:off x="0" y="0"/>
                <a:ext cx="1888460" cy="879154"/>
              </a:xfrm>
              <a:custGeom>
                <a:avLst/>
                <a:gdLst/>
                <a:ahLst/>
                <a:cxnLst/>
                <a:rect r="r" b="b" t="t" l="l"/>
                <a:pathLst>
                  <a:path h="879154" w="1888460">
                    <a:moveTo>
                      <a:pt x="0" y="0"/>
                    </a:moveTo>
                    <a:lnTo>
                      <a:pt x="1888460" y="0"/>
                    </a:lnTo>
                    <a:lnTo>
                      <a:pt x="1888460" y="879154"/>
                    </a:lnTo>
                    <a:lnTo>
                      <a:pt x="0" y="879154"/>
                    </a:lnTo>
                    <a:close/>
                  </a:path>
                </a:pathLst>
              </a:custGeom>
              <a:solidFill>
                <a:srgbClr val="55C9FE"/>
              </a:solidFill>
            </p:spPr>
          </p:sp>
          <p:sp>
            <p:nvSpPr>
              <p:cNvPr name="TextBox 13" id="13"/>
              <p:cNvSpPr txBox="true"/>
              <p:nvPr/>
            </p:nvSpPr>
            <p:spPr>
              <a:xfrm>
                <a:off x="0" y="-76200"/>
                <a:ext cx="1888460" cy="955354"/>
              </a:xfrm>
              <a:prstGeom prst="rect">
                <a:avLst/>
              </a:prstGeom>
            </p:spPr>
            <p:txBody>
              <a:bodyPr anchor="ctr" rtlCol="false" tIns="150866" lIns="150866" bIns="150866" rIns="150866"/>
              <a:lstStyle/>
              <a:p>
                <a:pPr algn="ctr">
                  <a:lnSpc>
                    <a:spcPts val="2799"/>
                  </a:lnSpc>
                </a:pPr>
              </a:p>
            </p:txBody>
          </p:sp>
        </p:grpSp>
        <p:sp>
          <p:nvSpPr>
            <p:cNvPr name="Freeform 14" id="14"/>
            <p:cNvSpPr/>
            <p:nvPr/>
          </p:nvSpPr>
          <p:spPr>
            <a:xfrm flipH="false" flipV="false" rot="0">
              <a:off x="148967" y="2253688"/>
              <a:ext cx="2772819" cy="1847391"/>
            </a:xfrm>
            <a:custGeom>
              <a:avLst/>
              <a:gdLst/>
              <a:ahLst/>
              <a:cxnLst/>
              <a:rect r="r" b="b" t="t" l="l"/>
              <a:pathLst>
                <a:path h="1847391" w="2772819">
                  <a:moveTo>
                    <a:pt x="0" y="0"/>
                  </a:moveTo>
                  <a:lnTo>
                    <a:pt x="2772819" y="0"/>
                  </a:lnTo>
                  <a:lnTo>
                    <a:pt x="2772819" y="1847391"/>
                  </a:lnTo>
                  <a:lnTo>
                    <a:pt x="0" y="184739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3243716" y="228851"/>
              <a:ext cx="2606547" cy="1847391"/>
            </a:xfrm>
            <a:custGeom>
              <a:avLst/>
              <a:gdLst/>
              <a:ahLst/>
              <a:cxnLst/>
              <a:rect r="r" b="b" t="t" l="l"/>
              <a:pathLst>
                <a:path h="1847391" w="2606547">
                  <a:moveTo>
                    <a:pt x="0" y="0"/>
                  </a:moveTo>
                  <a:lnTo>
                    <a:pt x="2606547" y="0"/>
                  </a:lnTo>
                  <a:lnTo>
                    <a:pt x="2606547" y="1847391"/>
                  </a:lnTo>
                  <a:lnTo>
                    <a:pt x="0" y="184739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true" rot="0">
              <a:off x="148967" y="228851"/>
              <a:ext cx="2778031" cy="1847391"/>
            </a:xfrm>
            <a:custGeom>
              <a:avLst/>
              <a:gdLst/>
              <a:ahLst/>
              <a:cxnLst/>
              <a:rect r="r" b="b" t="t" l="l"/>
              <a:pathLst>
                <a:path h="1847391" w="2778031">
                  <a:moveTo>
                    <a:pt x="0" y="1847391"/>
                  </a:moveTo>
                  <a:lnTo>
                    <a:pt x="2778031" y="1847391"/>
                  </a:lnTo>
                  <a:lnTo>
                    <a:pt x="2778031" y="0"/>
                  </a:lnTo>
                  <a:lnTo>
                    <a:pt x="0" y="0"/>
                  </a:lnTo>
                  <a:lnTo>
                    <a:pt x="0" y="1847391"/>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0">
              <a:off x="612745" y="459775"/>
              <a:ext cx="1850475" cy="1385543"/>
            </a:xfrm>
            <a:custGeom>
              <a:avLst/>
              <a:gdLst/>
              <a:ahLst/>
              <a:cxnLst/>
              <a:rect r="r" b="b" t="t" l="l"/>
              <a:pathLst>
                <a:path h="1385543" w="1850475">
                  <a:moveTo>
                    <a:pt x="0" y="0"/>
                  </a:moveTo>
                  <a:lnTo>
                    <a:pt x="1850475" y="0"/>
                  </a:lnTo>
                  <a:lnTo>
                    <a:pt x="1850475" y="1385543"/>
                  </a:lnTo>
                  <a:lnTo>
                    <a:pt x="0" y="138554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p:cNvSpPr/>
            <p:nvPr/>
          </p:nvSpPr>
          <p:spPr>
            <a:xfrm flipH="false" flipV="false" rot="0">
              <a:off x="3243716" y="2253688"/>
              <a:ext cx="3168575" cy="1849655"/>
            </a:xfrm>
            <a:custGeom>
              <a:avLst/>
              <a:gdLst/>
              <a:ahLst/>
              <a:cxnLst/>
              <a:rect r="r" b="b" t="t" l="l"/>
              <a:pathLst>
                <a:path h="1849655" w="3168575">
                  <a:moveTo>
                    <a:pt x="0" y="0"/>
                  </a:moveTo>
                  <a:lnTo>
                    <a:pt x="3168574" y="0"/>
                  </a:lnTo>
                  <a:lnTo>
                    <a:pt x="3168574" y="1849655"/>
                  </a:lnTo>
                  <a:lnTo>
                    <a:pt x="0" y="184965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9" id="19"/>
            <p:cNvSpPr txBox="true"/>
            <p:nvPr/>
          </p:nvSpPr>
          <p:spPr>
            <a:xfrm rot="0">
              <a:off x="6429727" y="1143216"/>
              <a:ext cx="2868640" cy="1789852"/>
            </a:xfrm>
            <a:prstGeom prst="rect">
              <a:avLst/>
            </a:prstGeom>
          </p:spPr>
          <p:txBody>
            <a:bodyPr anchor="t" rtlCol="false" tIns="0" lIns="0" bIns="0" rIns="0">
              <a:spAutoFit/>
            </a:bodyPr>
            <a:lstStyle/>
            <a:p>
              <a:pPr algn="just">
                <a:lnSpc>
                  <a:spcPts val="2660"/>
                </a:lnSpc>
              </a:pPr>
              <a:r>
                <a:rPr lang="en-US" sz="1900">
                  <a:solidFill>
                    <a:srgbClr val="002448"/>
                  </a:solidFill>
                  <a:latin typeface="Arial"/>
                </a:rPr>
                <a:t>Modern-day Celtic Languages: Welsh, Scottish Gaelic, Gaeilge, Manx</a:t>
              </a:r>
            </a:p>
          </p:txBody>
        </p:sp>
      </p:grpSp>
      <p:sp>
        <p:nvSpPr>
          <p:cNvPr name="TextBox 20" id="20"/>
          <p:cNvSpPr txBox="true"/>
          <p:nvPr/>
        </p:nvSpPr>
        <p:spPr>
          <a:xfrm rot="0">
            <a:off x="1028700" y="714375"/>
            <a:ext cx="7058522"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Language</a:t>
            </a:r>
          </a:p>
        </p:txBody>
      </p:sp>
      <p:sp>
        <p:nvSpPr>
          <p:cNvPr name="TextBox 21" id="21"/>
          <p:cNvSpPr txBox="true"/>
          <p:nvPr/>
        </p:nvSpPr>
        <p:spPr>
          <a:xfrm rot="0">
            <a:off x="1028700" y="2139949"/>
            <a:ext cx="8023232" cy="26701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After 1066, </a:t>
            </a:r>
            <a:r>
              <a:rPr lang="en-US" sz="2500">
                <a:solidFill>
                  <a:srgbClr val="000000"/>
                </a:solidFill>
                <a:latin typeface="Arial Bold"/>
              </a:rPr>
              <a:t>French </a:t>
            </a:r>
            <a:r>
              <a:rPr lang="en-US" sz="2500">
                <a:solidFill>
                  <a:srgbClr val="000000"/>
                </a:solidFill>
                <a:latin typeface="Arial"/>
              </a:rPr>
              <a:t>became the language of government in England, as Normans replaced the native English nobility. As a result of this, French hugely influenced the development of the English language. While a Germanic language in origin, there are over 10,000 words in modern-day English have their roots in French. </a:t>
            </a:r>
          </a:p>
        </p:txBody>
      </p:sp>
      <p:sp>
        <p:nvSpPr>
          <p:cNvPr name="TextBox 22" id="2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23" id="2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24" id="24"/>
          <p:cNvGrpSpPr/>
          <p:nvPr/>
        </p:nvGrpSpPr>
        <p:grpSpPr>
          <a:xfrm rot="0">
            <a:off x="9319992" y="0"/>
            <a:ext cx="6779563" cy="5782479"/>
            <a:chOff x="0" y="0"/>
            <a:chExt cx="9039417" cy="7709972"/>
          </a:xfrm>
        </p:grpSpPr>
        <p:grpSp>
          <p:nvGrpSpPr>
            <p:cNvPr name="Group 25" id="25"/>
            <p:cNvGrpSpPr/>
            <p:nvPr/>
          </p:nvGrpSpPr>
          <p:grpSpPr>
            <a:xfrm rot="0">
              <a:off x="0" y="0"/>
              <a:ext cx="9039417" cy="7709972"/>
              <a:chOff x="0" y="0"/>
              <a:chExt cx="1785564" cy="1522958"/>
            </a:xfrm>
          </p:grpSpPr>
          <p:sp>
            <p:nvSpPr>
              <p:cNvPr name="Freeform 26" id="26"/>
              <p:cNvSpPr/>
              <p:nvPr/>
            </p:nvSpPr>
            <p:spPr>
              <a:xfrm flipH="false" flipV="false" rot="0">
                <a:off x="0" y="0"/>
                <a:ext cx="1785564" cy="1522958"/>
              </a:xfrm>
              <a:custGeom>
                <a:avLst/>
                <a:gdLst/>
                <a:ahLst/>
                <a:cxnLst/>
                <a:rect r="r" b="b" t="t" l="l"/>
                <a:pathLst>
                  <a:path h="1522958" w="1785564">
                    <a:moveTo>
                      <a:pt x="0" y="0"/>
                    </a:moveTo>
                    <a:lnTo>
                      <a:pt x="1785564" y="0"/>
                    </a:lnTo>
                    <a:lnTo>
                      <a:pt x="1785564" y="1522958"/>
                    </a:lnTo>
                    <a:lnTo>
                      <a:pt x="0" y="1522958"/>
                    </a:lnTo>
                    <a:close/>
                  </a:path>
                </a:pathLst>
              </a:custGeom>
              <a:solidFill>
                <a:srgbClr val="55C9FE"/>
              </a:solidFill>
            </p:spPr>
          </p:sp>
          <p:sp>
            <p:nvSpPr>
              <p:cNvPr name="TextBox 27" id="27"/>
              <p:cNvSpPr txBox="true"/>
              <p:nvPr/>
            </p:nvSpPr>
            <p:spPr>
              <a:xfrm>
                <a:off x="0" y="-76200"/>
                <a:ext cx="1785564" cy="1599158"/>
              </a:xfrm>
              <a:prstGeom prst="rect">
                <a:avLst/>
              </a:prstGeom>
            </p:spPr>
            <p:txBody>
              <a:bodyPr anchor="ctr" rtlCol="false" tIns="50800" lIns="50800" bIns="50800" rIns="50800"/>
              <a:lstStyle/>
              <a:p>
                <a:pPr algn="ctr">
                  <a:lnSpc>
                    <a:spcPts val="2799"/>
                  </a:lnSpc>
                </a:pPr>
              </a:p>
            </p:txBody>
          </p:sp>
        </p:grpSp>
        <p:sp>
          <p:nvSpPr>
            <p:cNvPr name="Freeform 28" id="28"/>
            <p:cNvSpPr/>
            <p:nvPr/>
          </p:nvSpPr>
          <p:spPr>
            <a:xfrm flipH="false" flipV="false" rot="0">
              <a:off x="6014946" y="1987335"/>
              <a:ext cx="2778031" cy="1847391"/>
            </a:xfrm>
            <a:custGeom>
              <a:avLst/>
              <a:gdLst/>
              <a:ahLst/>
              <a:cxnLst/>
              <a:rect r="r" b="b" t="t" l="l"/>
              <a:pathLst>
                <a:path h="1847391" w="2778031">
                  <a:moveTo>
                    <a:pt x="0" y="0"/>
                  </a:moveTo>
                  <a:lnTo>
                    <a:pt x="2778031" y="0"/>
                  </a:lnTo>
                  <a:lnTo>
                    <a:pt x="2778031" y="1847391"/>
                  </a:lnTo>
                  <a:lnTo>
                    <a:pt x="0" y="184739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9" id="29"/>
            <p:cNvSpPr/>
            <p:nvPr/>
          </p:nvSpPr>
          <p:spPr>
            <a:xfrm flipH="false" flipV="false" rot="0">
              <a:off x="2865739" y="1987335"/>
              <a:ext cx="2932015" cy="1810519"/>
            </a:xfrm>
            <a:custGeom>
              <a:avLst/>
              <a:gdLst/>
              <a:ahLst/>
              <a:cxnLst/>
              <a:rect r="r" b="b" t="t" l="l"/>
              <a:pathLst>
                <a:path h="1810519" w="2932015">
                  <a:moveTo>
                    <a:pt x="0" y="0"/>
                  </a:moveTo>
                  <a:lnTo>
                    <a:pt x="2932015" y="0"/>
                  </a:lnTo>
                  <a:lnTo>
                    <a:pt x="2932015" y="1810519"/>
                  </a:lnTo>
                  <a:lnTo>
                    <a:pt x="0" y="181051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30" id="30"/>
            <p:cNvSpPr/>
            <p:nvPr/>
          </p:nvSpPr>
          <p:spPr>
            <a:xfrm flipH="false" flipV="false" rot="0">
              <a:off x="178356" y="154826"/>
              <a:ext cx="2932015" cy="1832509"/>
            </a:xfrm>
            <a:custGeom>
              <a:avLst/>
              <a:gdLst/>
              <a:ahLst/>
              <a:cxnLst/>
              <a:rect r="r" b="b" t="t" l="l"/>
              <a:pathLst>
                <a:path h="1832509" w="2932015">
                  <a:moveTo>
                    <a:pt x="0" y="0"/>
                  </a:moveTo>
                  <a:lnTo>
                    <a:pt x="2932015" y="0"/>
                  </a:lnTo>
                  <a:lnTo>
                    <a:pt x="2932015" y="1832509"/>
                  </a:lnTo>
                  <a:lnTo>
                    <a:pt x="0" y="1832509"/>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31" id="31"/>
            <p:cNvSpPr/>
            <p:nvPr/>
          </p:nvSpPr>
          <p:spPr>
            <a:xfrm flipH="false" flipV="false" rot="0">
              <a:off x="178356" y="2003879"/>
              <a:ext cx="2470191" cy="1793976"/>
            </a:xfrm>
            <a:custGeom>
              <a:avLst/>
              <a:gdLst/>
              <a:ahLst/>
              <a:cxnLst/>
              <a:rect r="r" b="b" t="t" l="l"/>
              <a:pathLst>
                <a:path h="1793976" w="2470191">
                  <a:moveTo>
                    <a:pt x="0" y="0"/>
                  </a:moveTo>
                  <a:lnTo>
                    <a:pt x="2470191" y="0"/>
                  </a:lnTo>
                  <a:lnTo>
                    <a:pt x="2470191" y="1793975"/>
                  </a:lnTo>
                  <a:lnTo>
                    <a:pt x="0" y="179397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32" id="32"/>
            <p:cNvSpPr/>
            <p:nvPr/>
          </p:nvSpPr>
          <p:spPr>
            <a:xfrm flipH="false" flipV="false" rot="0">
              <a:off x="178356" y="5707516"/>
              <a:ext cx="2937001" cy="1795242"/>
            </a:xfrm>
            <a:custGeom>
              <a:avLst/>
              <a:gdLst/>
              <a:ahLst/>
              <a:cxnLst/>
              <a:rect r="r" b="b" t="t" l="l"/>
              <a:pathLst>
                <a:path h="1795242" w="2937001">
                  <a:moveTo>
                    <a:pt x="0" y="0"/>
                  </a:moveTo>
                  <a:lnTo>
                    <a:pt x="2937001" y="0"/>
                  </a:lnTo>
                  <a:lnTo>
                    <a:pt x="2937001" y="1795242"/>
                  </a:lnTo>
                  <a:lnTo>
                    <a:pt x="0" y="1795242"/>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3" id="33"/>
            <p:cNvSpPr/>
            <p:nvPr/>
          </p:nvSpPr>
          <p:spPr>
            <a:xfrm flipH="false" flipV="false" rot="0">
              <a:off x="165656" y="3834726"/>
              <a:ext cx="2543739" cy="1847391"/>
            </a:xfrm>
            <a:custGeom>
              <a:avLst/>
              <a:gdLst/>
              <a:ahLst/>
              <a:cxnLst/>
              <a:rect r="r" b="b" t="t" l="l"/>
              <a:pathLst>
                <a:path h="1847391" w="2543739">
                  <a:moveTo>
                    <a:pt x="0" y="0"/>
                  </a:moveTo>
                  <a:lnTo>
                    <a:pt x="2543739" y="0"/>
                  </a:lnTo>
                  <a:lnTo>
                    <a:pt x="2543739" y="1847390"/>
                  </a:lnTo>
                  <a:lnTo>
                    <a:pt x="0" y="1847390"/>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4" id="34"/>
            <p:cNvSpPr/>
            <p:nvPr/>
          </p:nvSpPr>
          <p:spPr>
            <a:xfrm flipH="false" flipV="false" rot="0">
              <a:off x="3110371" y="174093"/>
              <a:ext cx="2989960" cy="1793976"/>
            </a:xfrm>
            <a:custGeom>
              <a:avLst/>
              <a:gdLst/>
              <a:ahLst/>
              <a:cxnLst/>
              <a:rect r="r" b="b" t="t" l="l"/>
              <a:pathLst>
                <a:path h="1793976" w="2989960">
                  <a:moveTo>
                    <a:pt x="0" y="0"/>
                  </a:moveTo>
                  <a:lnTo>
                    <a:pt x="2989960" y="0"/>
                  </a:lnTo>
                  <a:lnTo>
                    <a:pt x="2989960" y="1793976"/>
                  </a:lnTo>
                  <a:lnTo>
                    <a:pt x="0" y="1793976"/>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35" id="35"/>
            <p:cNvSpPr/>
            <p:nvPr/>
          </p:nvSpPr>
          <p:spPr>
            <a:xfrm flipH="false" flipV="false" rot="0">
              <a:off x="6100331" y="154826"/>
              <a:ext cx="2692647" cy="1793976"/>
            </a:xfrm>
            <a:custGeom>
              <a:avLst/>
              <a:gdLst/>
              <a:ahLst/>
              <a:cxnLst/>
              <a:rect r="r" b="b" t="t" l="l"/>
              <a:pathLst>
                <a:path h="1793976" w="2692647">
                  <a:moveTo>
                    <a:pt x="0" y="0"/>
                  </a:moveTo>
                  <a:lnTo>
                    <a:pt x="2692646" y="0"/>
                  </a:lnTo>
                  <a:lnTo>
                    <a:pt x="2692646" y="1793976"/>
                  </a:lnTo>
                  <a:lnTo>
                    <a:pt x="0" y="1793976"/>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Freeform 36" id="36"/>
            <p:cNvSpPr/>
            <p:nvPr/>
          </p:nvSpPr>
          <p:spPr>
            <a:xfrm flipH="false" flipV="false" rot="0">
              <a:off x="3153895" y="3823254"/>
              <a:ext cx="2512312" cy="1830847"/>
            </a:xfrm>
            <a:custGeom>
              <a:avLst/>
              <a:gdLst/>
              <a:ahLst/>
              <a:cxnLst/>
              <a:rect r="r" b="b" t="t" l="l"/>
              <a:pathLst>
                <a:path h="1830847" w="2512312">
                  <a:moveTo>
                    <a:pt x="0" y="0"/>
                  </a:moveTo>
                  <a:lnTo>
                    <a:pt x="2512312" y="0"/>
                  </a:lnTo>
                  <a:lnTo>
                    <a:pt x="2512312" y="1830848"/>
                  </a:lnTo>
                  <a:lnTo>
                    <a:pt x="0" y="1830848"/>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Freeform 37" id="37"/>
            <p:cNvSpPr/>
            <p:nvPr/>
          </p:nvSpPr>
          <p:spPr>
            <a:xfrm flipH="false" flipV="false" rot="0">
              <a:off x="6078666" y="3872826"/>
              <a:ext cx="2714312" cy="1810519"/>
            </a:xfrm>
            <a:custGeom>
              <a:avLst/>
              <a:gdLst/>
              <a:ahLst/>
              <a:cxnLst/>
              <a:rect r="r" b="b" t="t" l="l"/>
              <a:pathLst>
                <a:path h="1810519" w="2714312">
                  <a:moveTo>
                    <a:pt x="0" y="0"/>
                  </a:moveTo>
                  <a:lnTo>
                    <a:pt x="2714311" y="0"/>
                  </a:lnTo>
                  <a:lnTo>
                    <a:pt x="2714311" y="1810519"/>
                  </a:lnTo>
                  <a:lnTo>
                    <a:pt x="0" y="1810519"/>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TextBox 38" id="38"/>
            <p:cNvSpPr txBox="true"/>
            <p:nvPr/>
          </p:nvSpPr>
          <p:spPr>
            <a:xfrm rot="0">
              <a:off x="3167392" y="5645245"/>
              <a:ext cx="5625586" cy="1789852"/>
            </a:xfrm>
            <a:prstGeom prst="rect">
              <a:avLst/>
            </a:prstGeom>
          </p:spPr>
          <p:txBody>
            <a:bodyPr anchor="t" rtlCol="false" tIns="0" lIns="0" bIns="0" rIns="0">
              <a:spAutoFit/>
            </a:bodyPr>
            <a:lstStyle/>
            <a:p>
              <a:pPr algn="just">
                <a:lnSpc>
                  <a:spcPts val="2660"/>
                </a:lnSpc>
              </a:pPr>
              <a:r>
                <a:rPr lang="en-US" sz="1900">
                  <a:solidFill>
                    <a:srgbClr val="002448"/>
                  </a:solidFill>
                  <a:latin typeface="Arial"/>
                </a:rPr>
                <a:t>Modern-day Germanic Languages: German, Dutch, Luxembourgish, Norwegian, English/British  Icelandic, Faroese, Danish, Swedish</a:t>
              </a:r>
            </a:p>
          </p:txBody>
        </p:sp>
      </p:grpSp>
      <p:grpSp>
        <p:nvGrpSpPr>
          <p:cNvPr name="Group 39" id="39"/>
          <p:cNvGrpSpPr/>
          <p:nvPr/>
        </p:nvGrpSpPr>
        <p:grpSpPr>
          <a:xfrm rot="0">
            <a:off x="9051932" y="5920263"/>
            <a:ext cx="7315683" cy="3338037"/>
            <a:chOff x="0" y="0"/>
            <a:chExt cx="9754243" cy="4450716"/>
          </a:xfrm>
        </p:grpSpPr>
        <p:grpSp>
          <p:nvGrpSpPr>
            <p:cNvPr name="Group 40" id="40"/>
            <p:cNvGrpSpPr/>
            <p:nvPr/>
          </p:nvGrpSpPr>
          <p:grpSpPr>
            <a:xfrm rot="0">
              <a:off x="0" y="0"/>
              <a:ext cx="9754243" cy="4450716"/>
              <a:chOff x="0" y="0"/>
              <a:chExt cx="1926764" cy="879154"/>
            </a:xfrm>
          </p:grpSpPr>
          <p:sp>
            <p:nvSpPr>
              <p:cNvPr name="Freeform 41" id="41"/>
              <p:cNvSpPr/>
              <p:nvPr/>
            </p:nvSpPr>
            <p:spPr>
              <a:xfrm flipH="false" flipV="false" rot="0">
                <a:off x="0" y="0"/>
                <a:ext cx="1926764" cy="879154"/>
              </a:xfrm>
              <a:custGeom>
                <a:avLst/>
                <a:gdLst/>
                <a:ahLst/>
                <a:cxnLst/>
                <a:rect r="r" b="b" t="t" l="l"/>
                <a:pathLst>
                  <a:path h="879154" w="1926764">
                    <a:moveTo>
                      <a:pt x="0" y="0"/>
                    </a:moveTo>
                    <a:lnTo>
                      <a:pt x="1926764" y="0"/>
                    </a:lnTo>
                    <a:lnTo>
                      <a:pt x="1926764" y="879154"/>
                    </a:lnTo>
                    <a:lnTo>
                      <a:pt x="0" y="879154"/>
                    </a:lnTo>
                    <a:close/>
                  </a:path>
                </a:pathLst>
              </a:custGeom>
              <a:solidFill>
                <a:srgbClr val="55C9FE"/>
              </a:solidFill>
            </p:spPr>
          </p:sp>
          <p:sp>
            <p:nvSpPr>
              <p:cNvPr name="TextBox 42" id="42"/>
              <p:cNvSpPr txBox="true"/>
              <p:nvPr/>
            </p:nvSpPr>
            <p:spPr>
              <a:xfrm>
                <a:off x="0" y="-76200"/>
                <a:ext cx="1926764" cy="955354"/>
              </a:xfrm>
              <a:prstGeom prst="rect">
                <a:avLst/>
              </a:prstGeom>
            </p:spPr>
            <p:txBody>
              <a:bodyPr anchor="ctr" rtlCol="false" tIns="50800" lIns="50800" bIns="50800" rIns="50800"/>
              <a:lstStyle/>
              <a:p>
                <a:pPr algn="ctr">
                  <a:lnSpc>
                    <a:spcPts val="2799"/>
                  </a:lnSpc>
                </a:pPr>
              </a:p>
            </p:txBody>
          </p:sp>
        </p:grpSp>
        <p:sp>
          <p:nvSpPr>
            <p:cNvPr name="Freeform 43" id="43"/>
            <p:cNvSpPr/>
            <p:nvPr/>
          </p:nvSpPr>
          <p:spPr>
            <a:xfrm flipH="false" flipV="false" rot="0">
              <a:off x="268312" y="265723"/>
              <a:ext cx="2926092" cy="1810519"/>
            </a:xfrm>
            <a:custGeom>
              <a:avLst/>
              <a:gdLst/>
              <a:ahLst/>
              <a:cxnLst/>
              <a:rect r="r" b="b" t="t" l="l"/>
              <a:pathLst>
                <a:path h="1810519" w="2926092">
                  <a:moveTo>
                    <a:pt x="0" y="0"/>
                  </a:moveTo>
                  <a:lnTo>
                    <a:pt x="2926091" y="0"/>
                  </a:lnTo>
                  <a:lnTo>
                    <a:pt x="2926091" y="1810519"/>
                  </a:lnTo>
                  <a:lnTo>
                    <a:pt x="0" y="1810519"/>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p:spPr>
        </p:sp>
        <p:sp>
          <p:nvSpPr>
            <p:cNvPr name="Freeform 44" id="44"/>
            <p:cNvSpPr/>
            <p:nvPr/>
          </p:nvSpPr>
          <p:spPr>
            <a:xfrm flipH="false" flipV="false" rot="0">
              <a:off x="6891076" y="265723"/>
              <a:ext cx="2651031" cy="1766249"/>
            </a:xfrm>
            <a:custGeom>
              <a:avLst/>
              <a:gdLst/>
              <a:ahLst/>
              <a:cxnLst/>
              <a:rect r="r" b="b" t="t" l="l"/>
              <a:pathLst>
                <a:path h="1766249" w="2651031">
                  <a:moveTo>
                    <a:pt x="0" y="0"/>
                  </a:moveTo>
                  <a:lnTo>
                    <a:pt x="2651031" y="0"/>
                  </a:lnTo>
                  <a:lnTo>
                    <a:pt x="2651031" y="1766249"/>
                  </a:lnTo>
                  <a:lnTo>
                    <a:pt x="0" y="1766249"/>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p:spPr>
        </p:sp>
        <p:sp>
          <p:nvSpPr>
            <p:cNvPr name="Freeform 45" id="45"/>
            <p:cNvSpPr/>
            <p:nvPr/>
          </p:nvSpPr>
          <p:spPr>
            <a:xfrm flipH="false" flipV="false" rot="0">
              <a:off x="3192654" y="2417837"/>
              <a:ext cx="2776295" cy="1850863"/>
            </a:xfrm>
            <a:custGeom>
              <a:avLst/>
              <a:gdLst/>
              <a:ahLst/>
              <a:cxnLst/>
              <a:rect r="r" b="b" t="t" l="l"/>
              <a:pathLst>
                <a:path h="1850863" w="2776295">
                  <a:moveTo>
                    <a:pt x="0" y="0"/>
                  </a:moveTo>
                  <a:lnTo>
                    <a:pt x="2776295" y="0"/>
                  </a:lnTo>
                  <a:lnTo>
                    <a:pt x="2776295" y="1850863"/>
                  </a:lnTo>
                  <a:lnTo>
                    <a:pt x="0" y="1850863"/>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p:spPr>
        </p:sp>
        <p:sp>
          <p:nvSpPr>
            <p:cNvPr name="Freeform 46" id="46"/>
            <p:cNvSpPr/>
            <p:nvPr/>
          </p:nvSpPr>
          <p:spPr>
            <a:xfrm flipH="false" flipV="false" rot="0">
              <a:off x="268312" y="2438009"/>
              <a:ext cx="2657643" cy="1810519"/>
            </a:xfrm>
            <a:custGeom>
              <a:avLst/>
              <a:gdLst/>
              <a:ahLst/>
              <a:cxnLst/>
              <a:rect r="r" b="b" t="t" l="l"/>
              <a:pathLst>
                <a:path h="1810519" w="2657643">
                  <a:moveTo>
                    <a:pt x="0" y="0"/>
                  </a:moveTo>
                  <a:lnTo>
                    <a:pt x="2657642" y="0"/>
                  </a:lnTo>
                  <a:lnTo>
                    <a:pt x="2657642" y="1810519"/>
                  </a:lnTo>
                  <a:lnTo>
                    <a:pt x="0" y="1810519"/>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p:spPr>
        </p:sp>
        <p:sp>
          <p:nvSpPr>
            <p:cNvPr name="Freeform 47" id="47"/>
            <p:cNvSpPr/>
            <p:nvPr/>
          </p:nvSpPr>
          <p:spPr>
            <a:xfrm flipH="false" flipV="false" rot="0">
              <a:off x="3491974" y="243588"/>
              <a:ext cx="3101532" cy="1810519"/>
            </a:xfrm>
            <a:custGeom>
              <a:avLst/>
              <a:gdLst/>
              <a:ahLst/>
              <a:cxnLst/>
              <a:rect r="r" b="b" t="t" l="l"/>
              <a:pathLst>
                <a:path h="1810519" w="3101532">
                  <a:moveTo>
                    <a:pt x="0" y="0"/>
                  </a:moveTo>
                  <a:lnTo>
                    <a:pt x="3101532" y="0"/>
                  </a:lnTo>
                  <a:lnTo>
                    <a:pt x="3101532" y="1810519"/>
                  </a:lnTo>
                  <a:lnTo>
                    <a:pt x="0" y="1810519"/>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p:spPr>
        </p:sp>
        <p:sp>
          <p:nvSpPr>
            <p:cNvPr name="TextBox 48" id="48"/>
            <p:cNvSpPr txBox="true"/>
            <p:nvPr/>
          </p:nvSpPr>
          <p:spPr>
            <a:xfrm rot="0">
              <a:off x="6138522" y="2374959"/>
              <a:ext cx="3403863" cy="1860421"/>
            </a:xfrm>
            <a:prstGeom prst="rect">
              <a:avLst/>
            </a:prstGeom>
          </p:spPr>
          <p:txBody>
            <a:bodyPr anchor="t" rtlCol="false" tIns="0" lIns="0" bIns="0" rIns="0">
              <a:spAutoFit/>
            </a:bodyPr>
            <a:lstStyle/>
            <a:p>
              <a:pPr algn="just">
                <a:lnSpc>
                  <a:spcPts val="2769"/>
                </a:lnSpc>
              </a:pPr>
              <a:r>
                <a:rPr lang="en-US" sz="1978">
                  <a:solidFill>
                    <a:srgbClr val="002448"/>
                  </a:solidFill>
                  <a:latin typeface="Arial"/>
                </a:rPr>
                <a:t>Modern-day Romance Languages: French, Romanian, Italian, Spanish, Portuguese</a:t>
              </a:r>
            </a:p>
          </p:txBody>
        </p:sp>
      </p:gr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aphicFrame>
        <p:nvGraphicFramePr>
          <p:cNvPr name="Table 10" id="10"/>
          <p:cNvGraphicFramePr>
            <a:graphicFrameLocks noGrp="true"/>
          </p:cNvGraphicFramePr>
          <p:nvPr/>
        </p:nvGraphicFramePr>
        <p:xfrm>
          <a:off x="1028700" y="5372356"/>
          <a:ext cx="15609955" cy="2200275"/>
        </p:xfrm>
        <a:graphic>
          <a:graphicData uri="http://schemas.openxmlformats.org/drawingml/2006/table">
            <a:tbl>
              <a:tblPr/>
              <a:tblGrid>
                <a:gridCol w="1734439"/>
                <a:gridCol w="1734439"/>
                <a:gridCol w="1734439"/>
                <a:gridCol w="1734439"/>
                <a:gridCol w="1734439"/>
                <a:gridCol w="1734439"/>
                <a:gridCol w="1734439"/>
                <a:gridCol w="1734439"/>
                <a:gridCol w="1734439"/>
              </a:tblGrid>
              <a:tr h="1163141">
                <a:tc>
                  <a:txBody>
                    <a:bodyPr anchor="t" rtlCol="false"/>
                    <a:lstStyle/>
                    <a:p>
                      <a:pPr algn="ctr">
                        <a:lnSpc>
                          <a:spcPts val="2799"/>
                        </a:lnSpc>
                        <a:defRPr/>
                      </a:pPr>
                      <a:r>
                        <a:rPr lang="en-US" sz="1999">
                          <a:solidFill>
                            <a:srgbClr val="FFFFFF"/>
                          </a:solidFill>
                          <a:latin typeface="Arial Bold"/>
                        </a:rPr>
                        <a:t>First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a:solidFill>
                            <a:srgbClr val="FFFFFF"/>
                          </a:solidFill>
                          <a:latin typeface="Arial Bold"/>
                        </a:rPr>
                        <a:t>Second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a:solidFill>
                            <a:srgbClr val="FFFFFF"/>
                          </a:solidFill>
                          <a:latin typeface="Arial Bold"/>
                        </a:rPr>
                        <a:t>Third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a:solidFill>
                            <a:srgbClr val="FFFFFF"/>
                          </a:solidFill>
                          <a:latin typeface="Arial Bold"/>
                        </a:rPr>
                        <a:t>Fourth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a:solidFill>
                            <a:srgbClr val="FFFFFF"/>
                          </a:solidFill>
                          <a:latin typeface="Arial Bold"/>
                        </a:rPr>
                        <a:t>Fifth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a:solidFill>
                            <a:srgbClr val="FFFFFF"/>
                          </a:solidFill>
                          <a:latin typeface="Arial Bold"/>
                        </a:rPr>
                        <a:t>Sixth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a:solidFill>
                            <a:srgbClr val="FFFFFF"/>
                          </a:solidFill>
                          <a:latin typeface="Arial Bold"/>
                        </a:rPr>
                        <a:t>Seventh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a:solidFill>
                            <a:srgbClr val="FFFFFF"/>
                          </a:solidFill>
                          <a:latin typeface="Arial Bold"/>
                        </a:rPr>
                        <a:t>Eighth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a:solidFill>
                            <a:srgbClr val="FFFFFF"/>
                          </a:solidFill>
                          <a:latin typeface="Arial Bold"/>
                        </a:rPr>
                        <a:t>Ninth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r>
              <a:tr h="1037134">
                <a:tc>
                  <a:txBody>
                    <a:bodyPr anchor="t" rtlCol="false"/>
                    <a:lstStyle/>
                    <a:p>
                      <a:pPr algn="ctr">
                        <a:lnSpc>
                          <a:spcPts val="2799"/>
                        </a:lnSpc>
                        <a:defRPr/>
                      </a:pPr>
                      <a:r>
                        <a:rPr lang="en-US" sz="1999">
                          <a:solidFill>
                            <a:srgbClr val="000000"/>
                          </a:solidFill>
                          <a:latin typeface="Arial"/>
                        </a:rPr>
                        <a:t>1096-1099</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rPr>
                        <a:t>1144-1155</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rPr>
                        <a:t>1187-119</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rPr>
                        <a:t>1202-1204</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rPr>
                        <a:t>1212</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rPr>
                        <a:t>1217-1221</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rPr>
                        <a:t>1228-1254</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rPr>
                        <a:t>1270</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rPr>
                        <a:t>1271-1272</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r>
            </a:tbl>
          </a:graphicData>
        </a:graphic>
      </p:graphicFrame>
      <p:sp>
        <p:nvSpPr>
          <p:cNvPr name="Freeform 11" id="11"/>
          <p:cNvSpPr/>
          <p:nvPr/>
        </p:nvSpPr>
        <p:spPr>
          <a:xfrm flipH="false" flipV="false" rot="0">
            <a:off x="1028700" y="7572631"/>
            <a:ext cx="1404624" cy="2152680"/>
          </a:xfrm>
          <a:custGeom>
            <a:avLst/>
            <a:gdLst/>
            <a:ahLst/>
            <a:cxnLst/>
            <a:rect r="r" b="b" t="t" l="l"/>
            <a:pathLst>
              <a:path h="2152680" w="1404624">
                <a:moveTo>
                  <a:pt x="0" y="0"/>
                </a:moveTo>
                <a:lnTo>
                  <a:pt x="1404624" y="0"/>
                </a:lnTo>
                <a:lnTo>
                  <a:pt x="1404624" y="2152680"/>
                </a:lnTo>
                <a:lnTo>
                  <a:pt x="0" y="215268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4505866" y="7572631"/>
            <a:ext cx="1692663" cy="1928961"/>
          </a:xfrm>
          <a:custGeom>
            <a:avLst/>
            <a:gdLst/>
            <a:ahLst/>
            <a:cxnLst/>
            <a:rect r="r" b="b" t="t" l="l"/>
            <a:pathLst>
              <a:path h="1928961" w="1692663">
                <a:moveTo>
                  <a:pt x="0" y="0"/>
                </a:moveTo>
                <a:lnTo>
                  <a:pt x="1692663" y="0"/>
                </a:lnTo>
                <a:lnTo>
                  <a:pt x="1692663" y="1928961"/>
                </a:lnTo>
                <a:lnTo>
                  <a:pt x="0" y="19289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7979092" y="7578526"/>
            <a:ext cx="1709171" cy="2146785"/>
          </a:xfrm>
          <a:custGeom>
            <a:avLst/>
            <a:gdLst/>
            <a:ahLst/>
            <a:cxnLst/>
            <a:rect r="r" b="b" t="t" l="l"/>
            <a:pathLst>
              <a:path h="2146785" w="1709171">
                <a:moveTo>
                  <a:pt x="0" y="0"/>
                </a:moveTo>
                <a:lnTo>
                  <a:pt x="1709171" y="0"/>
                </a:lnTo>
                <a:lnTo>
                  <a:pt x="1709171" y="2146785"/>
                </a:lnTo>
                <a:lnTo>
                  <a:pt x="0" y="2146785"/>
                </a:lnTo>
                <a:lnTo>
                  <a:pt x="0" y="0"/>
                </a:lnTo>
                <a:close/>
              </a:path>
            </a:pathLst>
          </a:custGeom>
          <a:blipFill>
            <a:blip r:embed="rId10"/>
            <a:stretch>
              <a:fillRect l="0" t="0" r="0" b="0"/>
            </a:stretch>
          </a:blipFill>
        </p:spPr>
      </p:sp>
      <p:sp>
        <p:nvSpPr>
          <p:cNvPr name="Freeform 14" id="14"/>
          <p:cNvSpPr/>
          <p:nvPr/>
        </p:nvSpPr>
        <p:spPr>
          <a:xfrm flipH="false" flipV="false" rot="0">
            <a:off x="11416248" y="7578526"/>
            <a:ext cx="1709694" cy="1679774"/>
          </a:xfrm>
          <a:custGeom>
            <a:avLst/>
            <a:gdLst/>
            <a:ahLst/>
            <a:cxnLst/>
            <a:rect r="r" b="b" t="t" l="l"/>
            <a:pathLst>
              <a:path h="1679774" w="1709694">
                <a:moveTo>
                  <a:pt x="0" y="0"/>
                </a:moveTo>
                <a:lnTo>
                  <a:pt x="1709694" y="0"/>
                </a:lnTo>
                <a:lnTo>
                  <a:pt x="1709694" y="1679774"/>
                </a:lnTo>
                <a:lnTo>
                  <a:pt x="0" y="1679774"/>
                </a:lnTo>
                <a:lnTo>
                  <a:pt x="0" y="0"/>
                </a:lnTo>
                <a:close/>
              </a:path>
            </a:pathLst>
          </a:custGeom>
          <a:blipFill>
            <a:blip r:embed="rId11"/>
            <a:stretch>
              <a:fillRect l="0" t="0" r="0" b="0"/>
            </a:stretch>
          </a:blipFill>
        </p:spPr>
      </p:sp>
      <p:sp>
        <p:nvSpPr>
          <p:cNvPr name="Freeform 15" id="15"/>
          <p:cNvSpPr/>
          <p:nvPr/>
        </p:nvSpPr>
        <p:spPr>
          <a:xfrm flipH="false" flipV="false" rot="0">
            <a:off x="14907117" y="7578526"/>
            <a:ext cx="1674600" cy="975978"/>
          </a:xfrm>
          <a:custGeom>
            <a:avLst/>
            <a:gdLst/>
            <a:ahLst/>
            <a:cxnLst/>
            <a:rect r="r" b="b" t="t" l="l"/>
            <a:pathLst>
              <a:path h="975978" w="1674600">
                <a:moveTo>
                  <a:pt x="0" y="0"/>
                </a:moveTo>
                <a:lnTo>
                  <a:pt x="1674600" y="0"/>
                </a:lnTo>
                <a:lnTo>
                  <a:pt x="1674600" y="975977"/>
                </a:lnTo>
                <a:lnTo>
                  <a:pt x="0" y="975977"/>
                </a:lnTo>
                <a:lnTo>
                  <a:pt x="0" y="0"/>
                </a:lnTo>
                <a:close/>
              </a:path>
            </a:pathLst>
          </a:custGeom>
          <a:blipFill>
            <a:blip r:embed="rId12"/>
            <a:stretch>
              <a:fillRect l="0" t="0" r="0" b="0"/>
            </a:stretch>
          </a:blipFill>
        </p:spPr>
      </p:sp>
      <p:sp>
        <p:nvSpPr>
          <p:cNvPr name="Freeform 16" id="16"/>
          <p:cNvSpPr/>
          <p:nvPr/>
        </p:nvSpPr>
        <p:spPr>
          <a:xfrm flipH="false" flipV="false" rot="0">
            <a:off x="14907117" y="8564028"/>
            <a:ext cx="1674600" cy="1004760"/>
          </a:xfrm>
          <a:custGeom>
            <a:avLst/>
            <a:gdLst/>
            <a:ahLst/>
            <a:cxnLst/>
            <a:rect r="r" b="b" t="t" l="l"/>
            <a:pathLst>
              <a:path h="1004760" w="1674600">
                <a:moveTo>
                  <a:pt x="0" y="0"/>
                </a:moveTo>
                <a:lnTo>
                  <a:pt x="1674600" y="0"/>
                </a:lnTo>
                <a:lnTo>
                  <a:pt x="1674600" y="1004760"/>
                </a:lnTo>
                <a:lnTo>
                  <a:pt x="0" y="1004760"/>
                </a:lnTo>
                <a:lnTo>
                  <a:pt x="0" y="0"/>
                </a:lnTo>
                <a:close/>
              </a:path>
            </a:pathLst>
          </a:custGeom>
          <a:blipFill>
            <a:blip r:embed="rId13"/>
            <a:stretch>
              <a:fillRect l="0" t="0" r="0" b="0"/>
            </a:stretch>
          </a:blipFill>
        </p:spPr>
      </p:sp>
      <p:sp>
        <p:nvSpPr>
          <p:cNvPr name="TextBox 17" id="1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European History</a:t>
            </a:r>
          </a:p>
        </p:txBody>
      </p:sp>
      <p:sp>
        <p:nvSpPr>
          <p:cNvPr name="TextBox 18" id="18"/>
          <p:cNvSpPr txBox="true"/>
          <p:nvPr/>
        </p:nvSpPr>
        <p:spPr>
          <a:xfrm rot="0">
            <a:off x="1028700" y="2139949"/>
            <a:ext cx="15609955" cy="31083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Normans did not just conquer England. They were considered the best warriors in medieval Europe, and Norman knights played important parts in many wars and battles. Sometimes they fought for their own lords, or sometimes they hired themselves out as mercenaries (fighting for anyone who could pay them). Eventually, different Norman lords and princes would rule lands across Europe and the Mediterranean. Their most important military involvements were </a:t>
            </a:r>
            <a:r>
              <a:rPr lang="en-US" sz="2500">
                <a:solidFill>
                  <a:srgbClr val="000000"/>
                </a:solidFill>
                <a:latin typeface="Arial Bold"/>
              </a:rPr>
              <a:t>the Crusades</a:t>
            </a:r>
            <a:r>
              <a:rPr lang="en-US" sz="2500">
                <a:solidFill>
                  <a:srgbClr val="000000"/>
                </a:solidFill>
                <a:latin typeface="Arial"/>
              </a:rPr>
              <a:t>. Beginning in 1095 and ending in 1291 with the Fall of Acre in modern-day Israel, the Crusades were a series of nine invasions of the Middle East by European Christians to try to seize control of the Holy Land from its Muslim rulers. </a:t>
            </a:r>
          </a:p>
        </p:txBody>
      </p:sp>
      <p:sp>
        <p:nvSpPr>
          <p:cNvPr name="TextBox 19" id="19"/>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20" id="20"/>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2150762" y="0"/>
            <a:ext cx="13986477" cy="9719416"/>
          </a:xfrm>
          <a:custGeom>
            <a:avLst/>
            <a:gdLst/>
            <a:ahLst/>
            <a:cxnLst/>
            <a:rect r="r" b="b" t="t" l="l"/>
            <a:pathLst>
              <a:path h="9719416" w="13986477">
                <a:moveTo>
                  <a:pt x="0" y="0"/>
                </a:moveTo>
                <a:lnTo>
                  <a:pt x="13986476" y="0"/>
                </a:lnTo>
                <a:lnTo>
                  <a:pt x="13986476" y="9719416"/>
                </a:lnTo>
                <a:lnTo>
                  <a:pt x="0" y="9719416"/>
                </a:lnTo>
                <a:lnTo>
                  <a:pt x="0" y="0"/>
                </a:lnTo>
                <a:close/>
              </a:path>
            </a:pathLst>
          </a:custGeom>
          <a:blipFill>
            <a:blip r:embed="rId2"/>
            <a:stretch>
              <a:fillRect l="0" t="0" r="0" b="0"/>
            </a:stretch>
          </a:blipFill>
        </p:spPr>
      </p:sp>
      <p:sp>
        <p:nvSpPr>
          <p:cNvPr name="TextBox 7" id="7"/>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8" id="8"/>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65, Artefact, 2nd Edition)</a:t>
            </a:r>
          </a:p>
        </p:txBody>
      </p:sp>
      <p:sp>
        <p:nvSpPr>
          <p:cNvPr name="TextBox 7" id="7"/>
          <p:cNvSpPr txBox="true"/>
          <p:nvPr/>
        </p:nvSpPr>
        <p:spPr>
          <a:xfrm rot="0">
            <a:off x="1028700" y="2120899"/>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rPr>
              <a:t>How is the British Royal Family connected to the Normans?</a:t>
            </a:r>
          </a:p>
          <a:p>
            <a:pPr algn="l" marL="647702" indent="-323851" lvl="1">
              <a:lnSpc>
                <a:spcPts val="4200"/>
              </a:lnSpc>
              <a:buAutoNum type="arabicPeriod" startAt="1"/>
            </a:pPr>
            <a:r>
              <a:rPr lang="en-US" sz="3000">
                <a:solidFill>
                  <a:srgbClr val="009B48"/>
                </a:solidFill>
                <a:latin typeface="Arial"/>
              </a:rPr>
              <a:t>How did the Normans advance architectural techniques?</a:t>
            </a:r>
          </a:p>
          <a:p>
            <a:pPr algn="l" marL="647702" indent="-323851" lvl="1">
              <a:lnSpc>
                <a:spcPts val="4200"/>
              </a:lnSpc>
              <a:buAutoNum type="arabicPeriod" startAt="1"/>
            </a:pPr>
            <a:r>
              <a:rPr lang="en-US" sz="3000">
                <a:solidFill>
                  <a:srgbClr val="009B48"/>
                </a:solidFill>
                <a:latin typeface="Arial"/>
              </a:rPr>
              <a:t>In what ways did the Norman conquest of England affect the language of the people?</a:t>
            </a:r>
          </a:p>
          <a:p>
            <a:pPr algn="l" marL="647702" indent="-323851" lvl="1">
              <a:lnSpc>
                <a:spcPts val="4200"/>
              </a:lnSpc>
              <a:buAutoNum type="arabicPeriod" startAt="1"/>
            </a:pPr>
            <a:r>
              <a:rPr lang="en-US" sz="3000">
                <a:solidFill>
                  <a:srgbClr val="009B48"/>
                </a:solidFill>
                <a:latin typeface="Arial"/>
              </a:rPr>
              <a:t>What evidence is there that the Normans were a major force in the Middle Ages?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sz="7999" spc="359">
                <a:solidFill>
                  <a:srgbClr val="004AAD"/>
                </a:solidFill>
                <a:latin typeface="Arial Bold"/>
              </a:rPr>
              <a:t>4.6: SUMMARY</a:t>
            </a:r>
          </a:p>
        </p:txBody>
      </p:sp>
      <p:sp>
        <p:nvSpPr>
          <p:cNvPr name="TextBox 9" id="9"/>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rPr>
              <a:t>4.6: summary</a:t>
            </a:r>
          </a:p>
        </p:txBody>
      </p:sp>
      <p:sp>
        <p:nvSpPr>
          <p:cNvPr name="TextBox 10" id="10"/>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6</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AD 476 to 1500</a:t>
            </a:r>
          </a:p>
        </p:txBody>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In this chapter, we have learned that...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911346"/>
            <a:ext cx="15609955" cy="52990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The Normans conquered England in 1066 and introduced the feudal system.</a:t>
            </a:r>
          </a:p>
          <a:p>
            <a:pPr algn="l" marL="539754" indent="-269877" lvl="1">
              <a:lnSpc>
                <a:spcPts val="3500"/>
              </a:lnSpc>
              <a:buFont typeface="Arial"/>
              <a:buChar char="•"/>
            </a:pPr>
            <a:r>
              <a:rPr lang="en-US" sz="2500">
                <a:solidFill>
                  <a:srgbClr val="000000"/>
                </a:solidFill>
                <a:latin typeface="Arial"/>
              </a:rPr>
              <a:t>Life in the Middle Ages was very tough. The society built on the feudal system meant that the large majority of the population were kept as peasants.</a:t>
            </a:r>
          </a:p>
          <a:p>
            <a:pPr algn="l" marL="539754" indent="-269877" lvl="1">
              <a:lnSpc>
                <a:spcPts val="3500"/>
              </a:lnSpc>
              <a:buFont typeface="Arial"/>
              <a:buChar char="•"/>
            </a:pPr>
            <a:r>
              <a:rPr lang="en-US" sz="2500">
                <a:solidFill>
                  <a:srgbClr val="000000"/>
                </a:solidFill>
                <a:latin typeface="Arial"/>
              </a:rPr>
              <a:t>People lived in towns, monasteries, castles and manors in the country side.</a:t>
            </a:r>
          </a:p>
          <a:p>
            <a:pPr algn="l" marL="539754" indent="-269877" lvl="1">
              <a:lnSpc>
                <a:spcPts val="3500"/>
              </a:lnSpc>
              <a:buFont typeface="Arial"/>
              <a:buChar char="•"/>
            </a:pPr>
            <a:r>
              <a:rPr lang="en-US" sz="2500">
                <a:solidFill>
                  <a:srgbClr val="000000"/>
                </a:solidFill>
                <a:latin typeface="Arial"/>
              </a:rPr>
              <a:t>War was a constant presence in people’s lives in the Middle Ages.</a:t>
            </a:r>
          </a:p>
          <a:p>
            <a:pPr algn="l" marL="539754" indent="-269877" lvl="1">
              <a:lnSpc>
                <a:spcPts val="3500"/>
              </a:lnSpc>
              <a:buFont typeface="Arial"/>
              <a:buChar char="•"/>
            </a:pPr>
            <a:r>
              <a:rPr lang="en-US" sz="2500">
                <a:solidFill>
                  <a:srgbClr val="000000"/>
                </a:solidFill>
                <a:latin typeface="Arial"/>
              </a:rPr>
              <a:t>Young noblemen were brought up to be knights.</a:t>
            </a:r>
          </a:p>
          <a:p>
            <a:pPr algn="l" marL="539754" indent="-269877" lvl="1">
              <a:lnSpc>
                <a:spcPts val="3500"/>
              </a:lnSpc>
              <a:buFont typeface="Arial"/>
              <a:buChar char="•"/>
            </a:pPr>
            <a:r>
              <a:rPr lang="en-US" sz="2500">
                <a:solidFill>
                  <a:srgbClr val="000000"/>
                </a:solidFill>
                <a:latin typeface="Arial"/>
              </a:rPr>
              <a:t>Religion was central to people’s lives. The Pope was Europe’s most powerful ruler, and bishops and monasteries were very wealthy.</a:t>
            </a:r>
          </a:p>
          <a:p>
            <a:pPr algn="l" marL="539754" indent="-269877" lvl="1">
              <a:lnSpc>
                <a:spcPts val="3500"/>
              </a:lnSpc>
              <a:buFont typeface="Arial"/>
              <a:buChar char="•"/>
            </a:pPr>
            <a:r>
              <a:rPr lang="en-US" sz="2500">
                <a:solidFill>
                  <a:srgbClr val="000000"/>
                </a:solidFill>
                <a:latin typeface="Arial"/>
              </a:rPr>
              <a:t>Death and illness were encouraged by the dirty conditions that most people lived in. There was little understanding of how the body worked or how disease was spread. Their dirty conditions that most people lived in encouraged illness and death. There was little understanding of how the body worked or how diseases were spread. </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Reflecting on... Norman England</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892296"/>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Normans profoundly changed Europe during the Middle Ages. Emerging from northern France, Norman lords eventually ruled over large areas of the European continent and the Mediterranean world. They influenced buildings, languages and the system of rule. Their most significant conquest was almost certainly that of England in 1066. They created a unified English state, whose modern-day royal family are their direct descendants. Norman feudal England was profoundly altered by the Black Death. </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Examination Questions</a:t>
            </a:r>
          </a:p>
        </p:txBody>
      </p:sp>
      <p:sp>
        <p:nvSpPr>
          <p:cNvPr name="TextBox 11" id="11"/>
          <p:cNvSpPr txBox="true"/>
          <p:nvPr/>
        </p:nvSpPr>
        <p:spPr>
          <a:xfrm rot="0">
            <a:off x="1028700" y="2120899"/>
            <a:ext cx="15609955" cy="1114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2022 SEC Q1g</a:t>
            </a:r>
          </a:p>
          <a:p>
            <a:pPr algn="l">
              <a:lnSpc>
                <a:spcPts val="4200"/>
              </a:lnSpc>
            </a:pPr>
            <a:r>
              <a:rPr lang="en-US" sz="3000">
                <a:solidFill>
                  <a:srgbClr val="000000"/>
                </a:solidFill>
                <a:latin typeface="Arial"/>
              </a:rPr>
              <a:t>2023 SEC Q1e, Q1f</a:t>
            </a:r>
          </a:p>
        </p:txBody>
      </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71730"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Six: The Middle Ages in Norman England</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71730"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Six: The Middle Ages in Norman England</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Tower of London, London</a:t>
            </a:r>
          </a:p>
          <a:p>
            <a:pPr algn="l">
              <a:lnSpc>
                <a:spcPts val="3500"/>
              </a:lnSpc>
            </a:pPr>
            <a:r>
              <a:rPr lang="en-US" sz="2500">
                <a:solidFill>
                  <a:srgbClr val="000000"/>
                </a:solidFill>
                <a:latin typeface="Arial"/>
              </a:rPr>
              <a:t>York Minster, York</a:t>
            </a:r>
          </a:p>
          <a:p>
            <a:pPr algn="l">
              <a:lnSpc>
                <a:spcPts val="3500"/>
              </a:lnSpc>
            </a:pPr>
            <a:r>
              <a:rPr lang="en-US" sz="2500">
                <a:solidFill>
                  <a:srgbClr val="000000"/>
                </a:solidFill>
                <a:latin typeface="Arial"/>
              </a:rPr>
              <a:t>Warwick Castle, Warwickshire</a:t>
            </a:r>
          </a:p>
          <a:p>
            <a:pPr algn="l">
              <a:lnSpc>
                <a:spcPts val="3500"/>
              </a:lnSpc>
            </a:pPr>
            <a:r>
              <a:rPr lang="en-US" sz="2500">
                <a:solidFill>
                  <a:srgbClr val="000000"/>
                </a:solidFill>
                <a:latin typeface="Arial"/>
              </a:rPr>
              <a:t>Canterbury Cathedral, Kent</a:t>
            </a:r>
          </a:p>
          <a:p>
            <a:pPr algn="l">
              <a:lnSpc>
                <a:spcPts val="3500"/>
              </a:lnSpc>
            </a:pPr>
            <a:r>
              <a:rPr lang="en-US" sz="2500">
                <a:solidFill>
                  <a:srgbClr val="000000"/>
                </a:solidFill>
                <a:latin typeface="Arial"/>
              </a:rPr>
              <a:t>Bodiam Castle, East Sussex</a:t>
            </a:r>
          </a:p>
          <a:p>
            <a:pPr algn="l">
              <a:lnSpc>
                <a:spcPts val="3500"/>
              </a:lnSpc>
            </a:pPr>
          </a:p>
        </p:txBody>
      </p:sp>
      <p:sp>
        <p:nvSpPr>
          <p:cNvPr name="TextBox 14" id="14"/>
          <p:cNvSpPr txBox="true"/>
          <p:nvPr/>
        </p:nvSpPr>
        <p:spPr>
          <a:xfrm rot="0">
            <a:off x="8833677" y="2673636"/>
            <a:ext cx="7804977"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Charlemagne</a:t>
            </a:r>
          </a:p>
          <a:p>
            <a:pPr algn="l">
              <a:lnSpc>
                <a:spcPts val="3500"/>
              </a:lnSpc>
            </a:pPr>
            <a:r>
              <a:rPr lang="en-US" sz="2500">
                <a:solidFill>
                  <a:srgbClr val="000000"/>
                </a:solidFill>
                <a:latin typeface="Arial"/>
              </a:rPr>
              <a:t>Eleanor of Aquitaine</a:t>
            </a:r>
          </a:p>
          <a:p>
            <a:pPr algn="l">
              <a:lnSpc>
                <a:spcPts val="3500"/>
              </a:lnSpc>
            </a:pPr>
            <a:r>
              <a:rPr lang="en-US" sz="2500">
                <a:solidFill>
                  <a:srgbClr val="000000"/>
                </a:solidFill>
                <a:latin typeface="Arial"/>
              </a:rPr>
              <a:t>Christine de Pizan</a:t>
            </a:r>
          </a:p>
          <a:p>
            <a:pPr algn="l">
              <a:lnSpc>
                <a:spcPts val="3500"/>
              </a:lnSpc>
            </a:pPr>
            <a:r>
              <a:rPr lang="en-US" sz="2500">
                <a:solidFill>
                  <a:srgbClr val="000000"/>
                </a:solidFill>
                <a:latin typeface="Arial"/>
              </a:rPr>
              <a:t>Marco Polo</a:t>
            </a:r>
          </a:p>
          <a:p>
            <a:pPr algn="l">
              <a:lnSpc>
                <a:spcPts val="3500"/>
              </a:lnSpc>
            </a:pPr>
            <a:r>
              <a:rPr lang="en-US" sz="2500">
                <a:solidFill>
                  <a:srgbClr val="000000"/>
                </a:solidFill>
                <a:latin typeface="Arial"/>
              </a:rPr>
              <a:t>William the Conqueror</a:t>
            </a:r>
          </a:p>
          <a:p>
            <a:pPr algn="l">
              <a:lnSpc>
                <a:spcPts val="3500"/>
              </a:lnSpc>
            </a:pPr>
            <a:r>
              <a:rPr lang="en-US" sz="2500">
                <a:solidFill>
                  <a:srgbClr val="000000"/>
                </a:solidFill>
                <a:latin typeface="Arial"/>
              </a:rPr>
              <a:t>Richard the Lionheart</a:t>
            </a:r>
          </a:p>
          <a:p>
            <a:pPr algn="l">
              <a:lnSpc>
                <a:spcPts val="3500"/>
              </a:lnSpc>
            </a:pPr>
            <a:r>
              <a:rPr lang="en-US" sz="2500">
                <a:solidFill>
                  <a:srgbClr val="000000"/>
                </a:solidFill>
                <a:latin typeface="Arial"/>
              </a:rPr>
              <a:t>Joan of Arc</a:t>
            </a:r>
          </a:p>
          <a:p>
            <a:pPr algn="l">
              <a:lnSpc>
                <a:spcPts val="3500"/>
              </a:lnSpc>
            </a:pPr>
            <a:r>
              <a:rPr lang="en-US" sz="2500">
                <a:solidFill>
                  <a:srgbClr val="000000"/>
                </a:solidFill>
                <a:latin typeface="Arial"/>
              </a:rPr>
              <a:t>Hildegard of Bingen</a:t>
            </a:r>
          </a:p>
          <a:p>
            <a:pPr algn="l">
              <a:lnSpc>
                <a:spcPts val="3500"/>
              </a:lnSpc>
            </a:pPr>
            <a:r>
              <a:rPr lang="en-US" sz="2500">
                <a:solidFill>
                  <a:srgbClr val="000000"/>
                </a:solidFill>
                <a:latin typeface="Arial"/>
              </a:rPr>
              <a:t>Dante</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Figures</a:t>
            </a:r>
          </a:p>
        </p:txBody>
      </p:sp>
      <p:sp>
        <p:nvSpPr>
          <p:cNvPr name="TextBox 17" id="17"/>
          <p:cNvSpPr txBox="true"/>
          <p:nvPr/>
        </p:nvSpPr>
        <p:spPr>
          <a:xfrm rot="0">
            <a:off x="1028700" y="7810786"/>
            <a:ext cx="15652250" cy="581025"/>
          </a:xfrm>
          <a:prstGeom prst="rect">
            <a:avLst/>
          </a:prstGeom>
        </p:spPr>
        <p:txBody>
          <a:bodyPr anchor="t" rtlCol="false" tIns="0" lIns="0" bIns="0" rIns="0">
            <a:spAutoFit/>
          </a:bodyPr>
          <a:lstStyle/>
          <a:p>
            <a:pPr algn="ctr">
              <a:lnSpc>
                <a:spcPts val="4200"/>
              </a:lnSpc>
            </a:pPr>
            <a:r>
              <a:rPr lang="en-US" sz="3000">
                <a:solidFill>
                  <a:srgbClr val="000000"/>
                </a:solidFill>
                <a:latin typeface="Arial Bold"/>
              </a:rPr>
              <a:t>Or another topic of your choosing relating to this chapter.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Feudalism</a:t>
            </a:r>
          </a:p>
        </p:txBody>
      </p:sp>
      <p:sp>
        <p:nvSpPr>
          <p:cNvPr name="TextBox 7" id="7"/>
          <p:cNvSpPr txBox="true"/>
          <p:nvPr/>
        </p:nvSpPr>
        <p:spPr>
          <a:xfrm rot="0">
            <a:off x="1028700" y="2139949"/>
            <a:ext cx="8390539"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Land was the most important form of wealth during the Middle Ages. The ownership of land was organised by a </a:t>
            </a:r>
            <a:r>
              <a:rPr lang="en-US" sz="2500">
                <a:solidFill>
                  <a:srgbClr val="000000"/>
                </a:solidFill>
                <a:latin typeface="Arial Bold"/>
              </a:rPr>
              <a:t>feudal system (</a:t>
            </a:r>
            <a:r>
              <a:rPr lang="en-US" sz="2500">
                <a:solidFill>
                  <a:srgbClr val="000000"/>
                </a:solidFill>
                <a:latin typeface="Arial"/>
              </a:rPr>
              <a:t>a system in which people were given land and protection by people of higher rank, and worked and fought for them in return).</a:t>
            </a:r>
          </a:p>
          <a:p>
            <a:pPr algn="l">
              <a:lnSpc>
                <a:spcPts val="3500"/>
              </a:lnSpc>
            </a:pPr>
            <a:r>
              <a:rPr lang="en-US" sz="2500">
                <a:solidFill>
                  <a:srgbClr val="000000"/>
                </a:solidFill>
                <a:latin typeface="Arial"/>
              </a:rPr>
              <a:t>The </a:t>
            </a:r>
            <a:r>
              <a:rPr lang="en-US" sz="2500">
                <a:solidFill>
                  <a:srgbClr val="000000"/>
                </a:solidFill>
                <a:latin typeface="Arial Bold"/>
              </a:rPr>
              <a:t>King </a:t>
            </a:r>
            <a:r>
              <a:rPr lang="en-US" sz="2500">
                <a:solidFill>
                  <a:srgbClr val="000000"/>
                </a:solidFill>
                <a:latin typeface="Arial"/>
              </a:rPr>
              <a:t>owned all the land in the country and made the laws – he gave an area of land called a </a:t>
            </a:r>
            <a:r>
              <a:rPr lang="en-US" sz="2500">
                <a:solidFill>
                  <a:srgbClr val="000000"/>
                </a:solidFill>
                <a:latin typeface="Arial Bold"/>
              </a:rPr>
              <a:t>fife </a:t>
            </a:r>
            <a:r>
              <a:rPr lang="en-US" sz="2500">
                <a:solidFill>
                  <a:srgbClr val="000000"/>
                </a:solidFill>
                <a:latin typeface="Arial"/>
              </a:rPr>
              <a:t>to rich </a:t>
            </a:r>
            <a:r>
              <a:rPr lang="en-US" sz="2500">
                <a:solidFill>
                  <a:srgbClr val="000000"/>
                </a:solidFill>
                <a:latin typeface="Arial Bold"/>
              </a:rPr>
              <a:t>nobles</a:t>
            </a:r>
            <a:r>
              <a:rPr lang="en-US" sz="2500">
                <a:solidFill>
                  <a:srgbClr val="000000"/>
                </a:solidFill>
                <a:latin typeface="Arial"/>
              </a:rPr>
              <a:t> (</a:t>
            </a:r>
            <a:r>
              <a:rPr lang="en-US" sz="2500" u="sng">
                <a:solidFill>
                  <a:srgbClr val="000000"/>
                </a:solidFill>
                <a:latin typeface="Arial"/>
              </a:rPr>
              <a:t>lords and barons</a:t>
            </a:r>
            <a:r>
              <a:rPr lang="en-US" sz="2500">
                <a:solidFill>
                  <a:srgbClr val="000000"/>
                </a:solidFill>
                <a:latin typeface="Arial"/>
              </a:rPr>
              <a:t>).</a:t>
            </a:r>
          </a:p>
          <a:p>
            <a:pPr algn="l">
              <a:lnSpc>
                <a:spcPts val="3500"/>
              </a:lnSpc>
            </a:pPr>
            <a:r>
              <a:rPr lang="en-US" sz="2500">
                <a:solidFill>
                  <a:srgbClr val="000000"/>
                </a:solidFill>
                <a:latin typeface="Arial Bold"/>
              </a:rPr>
              <a:t>Nobles </a:t>
            </a:r>
            <a:r>
              <a:rPr lang="en-US" sz="2500">
                <a:solidFill>
                  <a:srgbClr val="000000"/>
                </a:solidFill>
                <a:latin typeface="Arial"/>
              </a:rPr>
              <a:t>promised to be loyal to the king, supplying him with soldiers and horses for his army. These nobles gave some land to professional soldiers (</a:t>
            </a:r>
            <a:r>
              <a:rPr lang="en-US" sz="2500">
                <a:solidFill>
                  <a:srgbClr val="000000"/>
                </a:solidFill>
                <a:latin typeface="Arial Bold"/>
              </a:rPr>
              <a:t>knights</a:t>
            </a:r>
            <a:r>
              <a:rPr lang="en-US" sz="2500">
                <a:solidFill>
                  <a:srgbClr val="000000"/>
                </a:solidFill>
                <a:latin typeface="Arial"/>
              </a:rPr>
              <a:t>). </a:t>
            </a:r>
          </a:p>
          <a:p>
            <a:pPr algn="l">
              <a:lnSpc>
                <a:spcPts val="3500"/>
              </a:lnSpc>
            </a:pPr>
            <a:r>
              <a:rPr lang="en-US" sz="2500">
                <a:solidFill>
                  <a:srgbClr val="000000"/>
                </a:solidFill>
                <a:latin typeface="Arial"/>
              </a:rPr>
              <a:t>In return, these </a:t>
            </a:r>
            <a:r>
              <a:rPr lang="en-US" sz="2500">
                <a:solidFill>
                  <a:srgbClr val="000000"/>
                </a:solidFill>
                <a:latin typeface="Arial Bold"/>
              </a:rPr>
              <a:t>Knights </a:t>
            </a:r>
            <a:r>
              <a:rPr lang="en-US" sz="2500">
                <a:solidFill>
                  <a:srgbClr val="000000"/>
                </a:solidFill>
                <a:latin typeface="Arial"/>
              </a:rPr>
              <a:t>obeyed the king’s rules, fighting for their King and lord. </a:t>
            </a:r>
          </a:p>
          <a:p>
            <a:pPr algn="l">
              <a:lnSpc>
                <a:spcPts val="3500"/>
              </a:lnSpc>
            </a:pPr>
            <a:r>
              <a:rPr lang="en-US" sz="2500">
                <a:solidFill>
                  <a:srgbClr val="000000"/>
                </a:solidFill>
                <a:latin typeface="Arial"/>
              </a:rPr>
              <a:t>There were two kinds of peasants who worked the land for nobles and knights. Those who rented the land were called </a:t>
            </a:r>
            <a:r>
              <a:rPr lang="en-US" sz="2500">
                <a:solidFill>
                  <a:srgbClr val="000000"/>
                </a:solidFill>
                <a:latin typeface="Arial Bold"/>
              </a:rPr>
              <a:t>freemen</a:t>
            </a:r>
            <a:r>
              <a:rPr lang="en-US" sz="2500">
                <a:solidFill>
                  <a:srgbClr val="000000"/>
                </a:solidFill>
                <a:latin typeface="Arial"/>
              </a:rPr>
              <a:t>. They were given </a:t>
            </a:r>
            <a:r>
              <a:rPr lang="en-US" sz="2500">
                <a:solidFill>
                  <a:srgbClr val="000000"/>
                </a:solidFill>
                <a:latin typeface="Arial Bold"/>
              </a:rPr>
              <a:t>protection </a:t>
            </a:r>
            <a:r>
              <a:rPr lang="en-US" sz="2500">
                <a:solidFill>
                  <a:srgbClr val="000000"/>
                </a:solidFill>
                <a:latin typeface="Arial"/>
              </a:rPr>
              <a:t>from for their work.</a:t>
            </a:r>
            <a:r>
              <a:rPr lang="en-US" sz="2500">
                <a:solidFill>
                  <a:srgbClr val="000000"/>
                </a:solidFill>
                <a:latin typeface="Arial Bold"/>
              </a:rPr>
              <a:t> </a:t>
            </a:r>
            <a:r>
              <a:rPr lang="en-US" sz="2500">
                <a:solidFill>
                  <a:srgbClr val="000000"/>
                </a:solidFill>
                <a:latin typeface="Arial"/>
              </a:rPr>
              <a:t>The others were </a:t>
            </a:r>
            <a:r>
              <a:rPr lang="en-US" sz="2500">
                <a:solidFill>
                  <a:srgbClr val="000000"/>
                </a:solidFill>
                <a:latin typeface="Arial Bold"/>
              </a:rPr>
              <a:t>serfs</a:t>
            </a:r>
            <a:r>
              <a:rPr lang="en-US" sz="2500">
                <a:solidFill>
                  <a:srgbClr val="000000"/>
                </a:solidFill>
                <a:latin typeface="Arial"/>
              </a:rPr>
              <a:t>, who were a little better than slaves.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4" id="14"/>
          <p:cNvSpPr/>
          <p:nvPr/>
        </p:nvSpPr>
        <p:spPr>
          <a:xfrm flipH="false" flipV="false" rot="0">
            <a:off x="9419239" y="2453545"/>
            <a:ext cx="7520021" cy="5379910"/>
          </a:xfrm>
          <a:custGeom>
            <a:avLst/>
            <a:gdLst/>
            <a:ahLst/>
            <a:cxnLst/>
            <a:rect r="r" b="b" t="t" l="l"/>
            <a:pathLst>
              <a:path h="5379910" w="7520021">
                <a:moveTo>
                  <a:pt x="0" y="0"/>
                </a:moveTo>
                <a:lnTo>
                  <a:pt x="7520021" y="0"/>
                </a:lnTo>
                <a:lnTo>
                  <a:pt x="7520021" y="5379910"/>
                </a:lnTo>
                <a:lnTo>
                  <a:pt x="0" y="5379910"/>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39, Artefact, 2nd Edition)</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rPr>
              <a:t>From where did the Normans originate?</a:t>
            </a:r>
          </a:p>
          <a:p>
            <a:pPr algn="l" marL="647702" indent="-323851" lvl="1">
              <a:lnSpc>
                <a:spcPts val="4200"/>
              </a:lnSpc>
              <a:buAutoNum type="arabicPeriod" startAt="1"/>
            </a:pPr>
            <a:r>
              <a:rPr lang="en-US" sz="3000">
                <a:solidFill>
                  <a:srgbClr val="009B48"/>
                </a:solidFill>
                <a:latin typeface="Arial"/>
              </a:rPr>
              <a:t>When did they conquer England?</a:t>
            </a:r>
          </a:p>
          <a:p>
            <a:pPr algn="l" marL="647702" indent="-323851" lvl="1">
              <a:lnSpc>
                <a:spcPts val="4200"/>
              </a:lnSpc>
              <a:buAutoNum type="arabicPeriod" startAt="1"/>
            </a:pPr>
            <a:r>
              <a:rPr lang="en-US" sz="3000">
                <a:solidFill>
                  <a:srgbClr val="009B48"/>
                </a:solidFill>
                <a:latin typeface="Arial"/>
              </a:rPr>
              <a:t>Name three other countries that the Normans controlled.</a:t>
            </a:r>
          </a:p>
          <a:p>
            <a:pPr algn="l" marL="647702" indent="-323851" lvl="1">
              <a:lnSpc>
                <a:spcPts val="4200"/>
              </a:lnSpc>
              <a:buAutoNum type="arabicPeriod" startAt="1"/>
            </a:pPr>
            <a:r>
              <a:rPr lang="en-US" sz="3000">
                <a:solidFill>
                  <a:srgbClr val="009B48"/>
                </a:solidFill>
                <a:latin typeface="Arial"/>
              </a:rPr>
              <a:t>Explain the following term: peasants, vassals, fief, oath of fealty</a:t>
            </a:r>
          </a:p>
          <a:p>
            <a:pPr algn="l" marL="647702" indent="-323851" lvl="1">
              <a:lnSpc>
                <a:spcPts val="4200"/>
              </a:lnSpc>
              <a:buAutoNum type="arabicPeriod" startAt="1"/>
            </a:pPr>
            <a:r>
              <a:rPr lang="en-US" sz="3000">
                <a:solidFill>
                  <a:srgbClr val="009B48"/>
                </a:solidFill>
                <a:latin typeface="Arial"/>
              </a:rPr>
              <a:t>Explain, with the aid of a diagram, the feudal system.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Six: The Middle Ages (Norman England)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DAFpq2yvmEY</dc:identifier>
  <dcterms:modified xsi:type="dcterms:W3CDTF">2011-08-01T06:04:30Z</dcterms:modified>
  <cp:revision>1</cp:revision>
  <dc:title>Ch. 6 - The Middle Ages (Norman England)</dc:title>
</cp:coreProperties>
</file>